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aleway"/>
      <p:regular r:id="rId14"/>
      <p:bold r:id="rId15"/>
      <p:italic r:id="rId16"/>
      <p:boldItalic r:id="rId17"/>
    </p:embeddedFont>
    <p:embeddedFont>
      <p:font typeface="La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La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.fntdata"/><Relationship Id="rId14" Type="http://schemas.openxmlformats.org/officeDocument/2006/relationships/font" Target="fonts/Raleway-regular.fntdata"/><Relationship Id="rId17" Type="http://schemas.openxmlformats.org/officeDocument/2006/relationships/font" Target="fonts/Raleway-boldItalic.fntdata"/><Relationship Id="rId16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.fntdata"/><Relationship Id="rId6" Type="http://schemas.openxmlformats.org/officeDocument/2006/relationships/slide" Target="slides/slide1.xml"/><Relationship Id="rId18" Type="http://schemas.openxmlformats.org/officeDocument/2006/relationships/font" Target="fonts/La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474f13f11f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474f13f11f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2aadd5e25fad13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2aadd5e25fad13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d038cb51093609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7d038cb51093609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Explain what is meant by letters.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an individual of influence has been referenced by several naturalists and explorers, this serves to increase the credibility of the explorer’s claims.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Dependence on local knowledge, yet removal of authority.</a:t>
            </a:r>
            <a:endParaRPr sz="19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Lack of mention; acknowledgement given though often informant names neglected unless they held a position of influence within the local community.</a:t>
            </a:r>
            <a:endParaRPr sz="19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Careless acknowledgement of credit could often undermine knowledge of the local community</a:t>
            </a:r>
            <a:endParaRPr sz="19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Anthony Robinson Brooke: appropriation via  scientific intervention.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d038cb51093609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d038cb51093609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Explain what is meant by letters.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 </a:t>
            </a:r>
            <a:r>
              <a:rPr lang="en"/>
              <a:t>hinted at earlier, credibility f the naturalists often depended on verification by other naturalists and explorers who had visited the same sites and are able to confirm credibility of their claims.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474f13f11f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474f13f11f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Loss and replacement  of cultural identities.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Was hard fought, and was still opposed until quite recently.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Chose Latin.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“Language of learning of learned men in Europe”.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Preferred Latin or Greek derivations for names.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“Barbarous”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600"/>
              <a:buFont typeface="Lato"/>
              <a:buChar char="-"/>
            </a:pPr>
            <a:r>
              <a:rPr lang="en" sz="600">
                <a:solidFill>
                  <a:srgbClr val="595959"/>
                </a:solidFill>
                <a:latin typeface="Lato"/>
                <a:ea typeface="Lato"/>
                <a:cs typeface="Lato"/>
                <a:sym typeface="Lato"/>
              </a:rPr>
              <a:t>Remember to propose the obvious counter arguments: he as a neutral term; fewer female botanists practicing at the time; may not be his primary intention, but the criteria and subsequent observed actions and attitude pertain towards exclusion.</a:t>
            </a:r>
            <a:endParaRPr sz="600">
              <a:solidFill>
                <a:srgbClr val="595959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d038cb51093609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7d038cb51093609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Downplay of practices - appropriation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Portrayal of religious beliefs and related worship as irrational to confer inferiority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Rational </a:t>
            </a:r>
            <a:r>
              <a:rPr lang="en"/>
              <a:t>anthropomorphism pertains to removal of the perceived intelligence of the elephant, an aspect highly disliked by several colonists such as Charles Knight.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474f13f11f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474f13f11f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Language and Colonialism Have Contributed to our Perception of Global Scientific Progress.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should we discuss this?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729450" y="2002675"/>
            <a:ext cx="7688700" cy="14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Eurocentric STEM curricula.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Diverse student body.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Lack of representation.</a:t>
            </a:r>
            <a:endParaRPr sz="1900"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12375" y="3410575"/>
            <a:ext cx="7688700" cy="14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Existing </a:t>
            </a:r>
            <a:r>
              <a:rPr lang="en" sz="1900"/>
              <a:t>curricula</a:t>
            </a:r>
            <a:r>
              <a:rPr lang="en" sz="1900"/>
              <a:t> is not completely to blame.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Who do we actually talk about?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Why?</a:t>
            </a: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quick </a:t>
            </a:r>
            <a:r>
              <a:rPr lang="en"/>
              <a:t>foreword on terminology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02675"/>
            <a:ext cx="7688700" cy="14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Terms used largely in contrast when referring to populations.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‘Western’, ‘European/‘Eurocentric’’, or ‘colonist’.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‘Eastern’, ‘vernacular’, ‘indigenous’, ‘local’ or ‘native’.</a:t>
            </a:r>
            <a:endParaRPr sz="1900"/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712375" y="3410575"/>
            <a:ext cx="7688700" cy="14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‘Naturalist’ used to retain accuracy of occupation.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-"/>
            </a:pPr>
            <a:r>
              <a:rPr lang="en" sz="1900"/>
              <a:t>Study of the Natural World - theology, philosophy.</a:t>
            </a:r>
            <a:endParaRPr sz="1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Language and Crediting of Local Communities</a:t>
            </a:r>
            <a:endParaRPr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729450" y="2002675"/>
            <a:ext cx="7688700" cy="125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10000"/>
          </a:bodyPr>
          <a:lstStyle/>
          <a:p>
            <a:pPr indent="-29495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With imperialism came ‘politicisation  and birth of different ways of representing people and places’ - Miles Ogborn</a:t>
            </a:r>
            <a:endParaRPr sz="1900"/>
          </a:p>
          <a:p>
            <a:pPr indent="-29495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Placing oneself in the seat of authority.</a:t>
            </a:r>
            <a:endParaRPr sz="1900"/>
          </a:p>
          <a:p>
            <a:pPr indent="-29495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Increase </a:t>
            </a:r>
            <a:r>
              <a:rPr lang="en" sz="1900"/>
              <a:t>credibility and the appearance of a ‘discoverer’ of the author within the Western community - leads to shape our current views.</a:t>
            </a:r>
            <a:endParaRPr sz="1900"/>
          </a:p>
          <a:p>
            <a:pPr indent="-29495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To the general public, literature by travelling writers.</a:t>
            </a:r>
            <a:endParaRPr sz="1900"/>
          </a:p>
          <a:p>
            <a:pPr indent="-29495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To official individuals, including naturalists, letters.</a:t>
            </a:r>
            <a:endParaRPr sz="1900"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729450" y="3259673"/>
            <a:ext cx="7688700" cy="14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Dependence on local peoples and knowledge, yet reluctance to admit:</a:t>
            </a:r>
            <a:endParaRPr sz="1900"/>
          </a:p>
          <a:p>
            <a:pPr indent="-304006" lvl="0" marL="457200" rtl="0" algn="l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1900"/>
              <a:t>Lack of mention; acknowledgement given though often informant names neglected unless they held a position of influence within the local community.</a:t>
            </a:r>
            <a:endParaRPr sz="1900"/>
          </a:p>
          <a:p>
            <a:pPr indent="-304006" lvl="1" marL="914400" rtl="0" algn="l">
              <a:spcBef>
                <a:spcPts val="0"/>
              </a:spcBef>
              <a:spcAft>
                <a:spcPts val="0"/>
              </a:spcAft>
              <a:buSzPct val="100000"/>
              <a:buAutoNum type="alphaLcPeriod"/>
            </a:pPr>
            <a:r>
              <a:rPr lang="en" sz="1900"/>
              <a:t>Careless acknowledgement of credit could often undermine knowledge of the local community.</a:t>
            </a:r>
            <a:endParaRPr sz="1900"/>
          </a:p>
          <a:p>
            <a:pPr indent="-30400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1900"/>
              <a:t>Practices that caused local people to surrender their authority; authority exchanged for authority.</a:t>
            </a:r>
            <a:endParaRPr sz="1900"/>
          </a:p>
          <a:p>
            <a:pPr indent="-304006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1900"/>
              <a:t>Western scientific  intervention leading to appropriation of local knowledge systems.</a:t>
            </a:r>
            <a:endParaRPr sz="1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Language and Crediting of Local Communities</a:t>
            </a:r>
            <a:endParaRPr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729450" y="2002675"/>
            <a:ext cx="7688700" cy="18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-3130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Social circles of the Western/colonial world and that of the plantations would not overlap.</a:t>
            </a:r>
            <a:endParaRPr sz="1900"/>
          </a:p>
          <a:p>
            <a:pPr indent="-3130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The only interaction of these groups were the plantation owners, naturalists, explorers and colonists who would communicate between the two circles.</a:t>
            </a:r>
            <a:endParaRPr sz="1900"/>
          </a:p>
          <a:p>
            <a:pPr indent="-31305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Invisible peoples are a recurring theme that appears due to the skewed translation between these circles. </a:t>
            </a:r>
            <a:endParaRPr sz="1900"/>
          </a:p>
          <a:p>
            <a:pPr indent="-313055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Sheer work labour volume makes it impossible to credit all indiviudals - Schlagintweits.</a:t>
            </a:r>
            <a:endParaRPr sz="1900"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729450" y="3805552"/>
            <a:ext cx="7688700" cy="109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Vagueness in public letters which is usually not seen in the several stages of verification taken in private letters (between Crown and Company).</a:t>
            </a:r>
            <a:endParaRPr sz="1900"/>
          </a:p>
          <a:p>
            <a:pPr indent="-313055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n" sz="1900"/>
              <a:t>Create an impression of inferiority of the local people in the eyes of the Western audience.</a:t>
            </a:r>
            <a:endParaRPr sz="1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408600" y="1318650"/>
            <a:ext cx="84282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Linnaean Classification System and Cultural Suppression.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568800" y="1943399"/>
            <a:ext cx="8268000" cy="28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“Linguistic Imperialism”, - </a:t>
            </a:r>
            <a:r>
              <a:rPr i="1" lang="en" sz="1800"/>
              <a:t>Londa Schiebinger</a:t>
            </a:r>
            <a:endParaRPr i="1" sz="1800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Signified a shift from resemblance to a referencing tool.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Pre-existing names for would communicate information on properties.</a:t>
            </a:r>
            <a:endParaRPr sz="1800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Removed all pre-existing names and replaced with Latin or Greek-derived.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“Language of learning among learned men of Europe”.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Inherent exclusion of non-European communities.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Inclusion of women in the Linnaean Botanist criteria.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1905: code opened authorship to those other than educated males.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800"/>
              <a:t>Maria Sibylla Merian: female botanists practiced but were not included - Merian had to be suggested by a male counterpart instead several years later. 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Mughal Elephants</a:t>
            </a:r>
            <a:endParaRPr/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650400" y="1853852"/>
            <a:ext cx="3842700" cy="28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Rationalisation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Byproduct of colonisation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Anthropomorphism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Financial Value and Statistic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" sz="1400"/>
              <a:t>Rational Anthropomorphism </a:t>
            </a:r>
            <a:endParaRPr i="1" sz="1400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Narrative technique.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Appropriation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Western scientific intervention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Shortcoming of rationalisation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Replacement of vernacular tradition and identity.</a:t>
            </a:r>
            <a:endParaRPr sz="1400"/>
          </a:p>
        </p:txBody>
      </p:sp>
      <p:pic>
        <p:nvPicPr>
          <p:cNvPr id="127" name="Google Shape;12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780125"/>
            <a:ext cx="2125775" cy="2125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 txBox="1"/>
          <p:nvPr>
            <p:ph idx="1" type="body"/>
          </p:nvPr>
        </p:nvSpPr>
        <p:spPr>
          <a:xfrm>
            <a:off x="6776675" y="940163"/>
            <a:ext cx="1730400" cy="180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en"/>
              <a:t>An illustration of Chuny for a magazine cover.</a:t>
            </a:r>
            <a:endParaRPr i="1"/>
          </a:p>
        </p:txBody>
      </p:sp>
      <p:sp>
        <p:nvSpPr>
          <p:cNvPr id="129" name="Google Shape;129;p19"/>
          <p:cNvSpPr txBox="1"/>
          <p:nvPr>
            <p:ph idx="1" type="body"/>
          </p:nvPr>
        </p:nvSpPr>
        <p:spPr>
          <a:xfrm>
            <a:off x="4493100" y="3087974"/>
            <a:ext cx="4143600" cy="135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“Chuny, the noble elephant of India, fell twice and sprung up again, during the terrible hail shower of balls by which he was lacerated. He then sunk down slowly and </a:t>
            </a:r>
            <a:r>
              <a:rPr b="1"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majestically </a:t>
            </a:r>
            <a:r>
              <a:rPr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his haunches, and expired, </a:t>
            </a:r>
            <a:r>
              <a:rPr b="1"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posture he assumed when about to be loaded</a:t>
            </a:r>
            <a:r>
              <a:rPr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.”</a:t>
            </a:r>
            <a:endParaRPr i="1" sz="11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1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Times New Roman"/>
              <a:buChar char="-"/>
            </a:pPr>
            <a:r>
              <a:rPr i="1" lang="en" sz="1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"Trading knowledge: The East India Company's Elephants in India and Britain." The Historical Journal 48, no. 1 (2005): 27-63. </a:t>
            </a:r>
            <a:endParaRPr i="1" sz="11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Any questions?</a:t>
            </a:r>
            <a:endParaRPr/>
          </a:p>
        </p:txBody>
      </p:sp>
      <p:sp>
        <p:nvSpPr>
          <p:cNvPr id="135" name="Google Shape;135;p2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