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embeddedFontLst>
    <p:embeddedFont>
      <p:font typeface="Raleway"/>
      <p:regular r:id="rId14"/>
      <p:bold r:id="rId15"/>
      <p:italic r:id="rId16"/>
      <p:boldItalic r:id="rId17"/>
    </p:embeddedFont>
    <p:embeddedFont>
      <p:font typeface="Lato"/>
      <p:regular r:id="rId18"/>
      <p:bold r:id="rId19"/>
      <p:italic r:id="rId20"/>
      <p:bold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Lato-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21" Type="http://schemas.openxmlformats.org/officeDocument/2006/relationships/font" Target="fonts/Lato-bold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aleway-bold.fntdata"/><Relationship Id="rId14" Type="http://schemas.openxmlformats.org/officeDocument/2006/relationships/font" Target="fonts/Raleway-regular.fntdata"/><Relationship Id="rId17" Type="http://schemas.openxmlformats.org/officeDocument/2006/relationships/font" Target="fonts/Raleway-boldItalic.fntdata"/><Relationship Id="rId16" Type="http://schemas.openxmlformats.org/officeDocument/2006/relationships/font" Target="fonts/Raleway-italic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Lato-bold.fntdata"/><Relationship Id="rId6" Type="http://schemas.openxmlformats.org/officeDocument/2006/relationships/slide" Target="slides/slide1.xml"/><Relationship Id="rId18" Type="http://schemas.openxmlformats.org/officeDocument/2006/relationships/font" Target="fonts/Lato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1474f13f11f_0_1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1474f13f11f_0_1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32aadd5e25fad13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32aadd5e25fad13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7d038cb51093609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7d038cb51093609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Explain what is meant by letters.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If an individual of influence has been referenced by several naturalists and explorers, this serves to increase the credibility of the explorer’s claims.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92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900"/>
              <a:buFont typeface="Lato"/>
              <a:buChar char="-"/>
            </a:pPr>
            <a:r>
              <a:rPr lang="en" sz="1900">
                <a:solidFill>
                  <a:srgbClr val="595959"/>
                </a:solidFill>
                <a:latin typeface="Lato"/>
                <a:ea typeface="Lato"/>
                <a:cs typeface="Lato"/>
                <a:sym typeface="Lato"/>
              </a:rPr>
              <a:t>Dependence on local knowledge, yet removal of authority.</a:t>
            </a:r>
            <a:endParaRPr sz="1900">
              <a:solidFill>
                <a:srgbClr val="595959"/>
              </a:solidFill>
              <a:latin typeface="Lato"/>
              <a:ea typeface="Lato"/>
              <a:cs typeface="Lato"/>
              <a:sym typeface="Lato"/>
            </a:endParaRPr>
          </a:p>
          <a:p>
            <a:pPr indent="-3492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900"/>
              <a:buFont typeface="Lato"/>
              <a:buChar char="-"/>
            </a:pPr>
            <a:r>
              <a:rPr lang="en" sz="1900">
                <a:solidFill>
                  <a:srgbClr val="595959"/>
                </a:solidFill>
                <a:latin typeface="Lato"/>
                <a:ea typeface="Lato"/>
                <a:cs typeface="Lato"/>
                <a:sym typeface="Lato"/>
              </a:rPr>
              <a:t>Lack of mention; acknowledgement given though often informant names neglected unless they held a position of influence within the local community.</a:t>
            </a:r>
            <a:endParaRPr sz="1900">
              <a:solidFill>
                <a:srgbClr val="595959"/>
              </a:solidFill>
              <a:latin typeface="Lato"/>
              <a:ea typeface="Lato"/>
              <a:cs typeface="Lato"/>
              <a:sym typeface="Lato"/>
            </a:endParaRPr>
          </a:p>
          <a:p>
            <a:pPr indent="-3492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900"/>
              <a:buFont typeface="Lato"/>
              <a:buChar char="-"/>
            </a:pPr>
            <a:r>
              <a:rPr lang="en" sz="1900">
                <a:solidFill>
                  <a:srgbClr val="595959"/>
                </a:solidFill>
                <a:latin typeface="Lato"/>
                <a:ea typeface="Lato"/>
                <a:cs typeface="Lato"/>
                <a:sym typeface="Lato"/>
              </a:rPr>
              <a:t>Careless acknowledgement of credit could often undermine knowledge of the local community</a:t>
            </a:r>
            <a:endParaRPr sz="1900">
              <a:solidFill>
                <a:srgbClr val="595959"/>
              </a:solidFill>
              <a:latin typeface="Lato"/>
              <a:ea typeface="Lato"/>
              <a:cs typeface="Lato"/>
              <a:sym typeface="Lato"/>
            </a:endParaRPr>
          </a:p>
          <a:p>
            <a:pPr indent="-3492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900"/>
              <a:buFont typeface="Lato"/>
              <a:buChar char="-"/>
            </a:pPr>
            <a:r>
              <a:rPr lang="en" sz="1900">
                <a:solidFill>
                  <a:srgbClr val="595959"/>
                </a:solidFill>
                <a:latin typeface="Lato"/>
                <a:ea typeface="Lato"/>
                <a:cs typeface="Lato"/>
                <a:sym typeface="Lato"/>
              </a:rPr>
              <a:t>Anthony Robinson Brooke: appropriation via  scientific intervention.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7d038cb51093609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7d038cb51093609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Explain what is meant by letters.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As </a:t>
            </a:r>
            <a:r>
              <a:rPr lang="en"/>
              <a:t>hinted at earlier, credibility f the naturalists often depended on verification by other naturalists and explorers who had visited the same sites and are able to confirm credibility of their claims.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1474f13f11f_0_1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1474f13f11f_0_1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66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600"/>
              <a:buFont typeface="Lato"/>
              <a:buChar char="-"/>
            </a:pPr>
            <a:r>
              <a:rPr lang="en" sz="600">
                <a:solidFill>
                  <a:srgbClr val="595959"/>
                </a:solidFill>
                <a:latin typeface="Lato"/>
                <a:ea typeface="Lato"/>
                <a:cs typeface="Lato"/>
                <a:sym typeface="Lato"/>
              </a:rPr>
              <a:t>Loss and replacement  of cultural identities.</a:t>
            </a:r>
            <a:endParaRPr sz="600">
              <a:solidFill>
                <a:srgbClr val="595959"/>
              </a:solidFill>
              <a:latin typeface="Lato"/>
              <a:ea typeface="Lato"/>
              <a:cs typeface="Lato"/>
              <a:sym typeface="Lato"/>
            </a:endParaRPr>
          </a:p>
          <a:p>
            <a:pPr indent="-266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600"/>
              <a:buFont typeface="Lato"/>
              <a:buChar char="-"/>
            </a:pPr>
            <a:r>
              <a:rPr lang="en" sz="600">
                <a:solidFill>
                  <a:srgbClr val="595959"/>
                </a:solidFill>
                <a:latin typeface="Lato"/>
                <a:ea typeface="Lato"/>
                <a:cs typeface="Lato"/>
                <a:sym typeface="Lato"/>
              </a:rPr>
              <a:t>Was hard fought, and was still opposed until quite recently.</a:t>
            </a:r>
            <a:endParaRPr sz="600">
              <a:solidFill>
                <a:srgbClr val="595959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600">
              <a:solidFill>
                <a:srgbClr val="595959"/>
              </a:solidFill>
              <a:latin typeface="Lato"/>
              <a:ea typeface="Lato"/>
              <a:cs typeface="Lato"/>
              <a:sym typeface="Lato"/>
            </a:endParaRPr>
          </a:p>
          <a:p>
            <a:pPr indent="-2667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595959"/>
              </a:buClr>
              <a:buSzPts val="600"/>
              <a:buFont typeface="Lato"/>
              <a:buChar char="-"/>
            </a:pPr>
            <a:r>
              <a:rPr lang="en" sz="600">
                <a:solidFill>
                  <a:srgbClr val="595959"/>
                </a:solidFill>
                <a:latin typeface="Lato"/>
                <a:ea typeface="Lato"/>
                <a:cs typeface="Lato"/>
                <a:sym typeface="Lato"/>
              </a:rPr>
              <a:t>Chose Latin.</a:t>
            </a:r>
            <a:endParaRPr sz="600">
              <a:solidFill>
                <a:srgbClr val="595959"/>
              </a:solidFill>
              <a:latin typeface="Lato"/>
              <a:ea typeface="Lato"/>
              <a:cs typeface="Lato"/>
              <a:sym typeface="Lato"/>
            </a:endParaRPr>
          </a:p>
          <a:p>
            <a:pPr indent="-2667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600"/>
              <a:buFont typeface="Lato"/>
              <a:buChar char="-"/>
            </a:pPr>
            <a:r>
              <a:rPr lang="en" sz="600">
                <a:solidFill>
                  <a:srgbClr val="595959"/>
                </a:solidFill>
                <a:latin typeface="Lato"/>
                <a:ea typeface="Lato"/>
                <a:cs typeface="Lato"/>
                <a:sym typeface="Lato"/>
              </a:rPr>
              <a:t>“Language of learning of learned men in Europe”.</a:t>
            </a:r>
            <a:endParaRPr sz="600">
              <a:solidFill>
                <a:srgbClr val="595959"/>
              </a:solidFill>
              <a:latin typeface="Lato"/>
              <a:ea typeface="Lato"/>
              <a:cs typeface="Lato"/>
              <a:sym typeface="Lato"/>
            </a:endParaRPr>
          </a:p>
          <a:p>
            <a:pPr indent="-2667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600"/>
              <a:buFont typeface="Lato"/>
              <a:buChar char="-"/>
            </a:pPr>
            <a:r>
              <a:rPr lang="en" sz="600">
                <a:solidFill>
                  <a:srgbClr val="595959"/>
                </a:solidFill>
                <a:latin typeface="Lato"/>
                <a:ea typeface="Lato"/>
                <a:cs typeface="Lato"/>
                <a:sym typeface="Lato"/>
              </a:rPr>
              <a:t>Preferred Latin or Greek derivations for names.</a:t>
            </a:r>
            <a:endParaRPr sz="600">
              <a:solidFill>
                <a:srgbClr val="595959"/>
              </a:solidFill>
              <a:latin typeface="Lato"/>
              <a:ea typeface="Lato"/>
              <a:cs typeface="Lato"/>
              <a:sym typeface="Lato"/>
            </a:endParaRPr>
          </a:p>
          <a:p>
            <a:pPr indent="-266700" lvl="2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600"/>
              <a:buFont typeface="Lato"/>
              <a:buChar char="-"/>
            </a:pPr>
            <a:r>
              <a:rPr lang="en" sz="600">
                <a:solidFill>
                  <a:srgbClr val="595959"/>
                </a:solidFill>
                <a:latin typeface="Lato"/>
                <a:ea typeface="Lato"/>
                <a:cs typeface="Lato"/>
                <a:sym typeface="Lato"/>
              </a:rPr>
              <a:t>“Barbarous”</a:t>
            </a:r>
            <a:endParaRPr sz="600">
              <a:solidFill>
                <a:srgbClr val="595959"/>
              </a:solidFill>
              <a:latin typeface="Lato"/>
              <a:ea typeface="Lato"/>
              <a:cs typeface="Lato"/>
              <a:sym typeface="Lato"/>
            </a:endParaRPr>
          </a:p>
          <a:p>
            <a:pPr indent="-266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600"/>
              <a:buFont typeface="Lato"/>
              <a:buChar char="-"/>
            </a:pPr>
            <a:r>
              <a:rPr lang="en" sz="600">
                <a:solidFill>
                  <a:srgbClr val="595959"/>
                </a:solidFill>
                <a:latin typeface="Lato"/>
                <a:ea typeface="Lato"/>
                <a:cs typeface="Lato"/>
                <a:sym typeface="Lato"/>
              </a:rPr>
              <a:t>Remember to propose the obvious counter arguments: he as a neutral term; fewer female botanists practicing at the time; may not be his primary intention, but the criteria and subsequent observed actions and attitude pertain towards exclusion.</a:t>
            </a:r>
            <a:endParaRPr sz="600">
              <a:solidFill>
                <a:srgbClr val="595959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7d038cb51093609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7d038cb51093609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Downplay of practices - appropriation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Portrayal of religious beliefs and related worship as irrational to confer inferiority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Rational </a:t>
            </a:r>
            <a:r>
              <a:rPr lang="en"/>
              <a:t>anthropomorphism pertains to removal of the perceived intelligence of the elephant, an aspect highly disliked by several colonists such as Charles Knight.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1474f13f11f_0_1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1474f13f11f_0_1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lt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7" name="Google Shape;77;p11"/>
          <p:cNvSpPr txBox="1"/>
          <p:nvPr>
            <p:ph hasCustomPrompt="1" type="title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/>
          <p:nvPr>
            <p:ph idx="1" type="body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9" name="Google Shape;79;p1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Google Shape;19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1" name="Google Shape;21;p3"/>
          <p:cNvSpPr txBox="1"/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8" name="Google Shape;28;p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3" name="Google Shape;33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Google Shape;34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6" name="Google Shape;36;p5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37" name="Google Shape;37;p5"/>
          <p:cNvSpPr txBox="1"/>
          <p:nvPr>
            <p:ph idx="1" type="body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2" type="body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2" name="Google Shape;42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p6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46" name="Google Shape;46;p6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p7"/>
          <p:cNvSpPr txBox="1"/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53" name="Google Shape;53;p7"/>
          <p:cNvSpPr txBox="1"/>
          <p:nvPr>
            <p:ph idx="1" type="body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9" name="Google Shape;59;p8"/>
          <p:cNvSpPr txBox="1"/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0" name="Google Shape;60;p8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3" name="Google Shape;63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p9"/>
          <p:cNvSpPr txBox="1"/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7" name="Google Shape;67;p9"/>
          <p:cNvSpPr txBox="1"/>
          <p:nvPr>
            <p:ph idx="1" type="subTitle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68" name="Google Shape;68;p9"/>
          <p:cNvSpPr txBox="1"/>
          <p:nvPr>
            <p:ph idx="2" type="body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9" name="Google Shape;69;p9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/>
          <p:nvPr>
            <p:ph idx="1" type="body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72" name="Google Shape;72;p10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treamlin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Language and Colonialism Have Contributed to our Perception of Global Scientific Progress.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Why should we discuss this?</a:t>
            </a:r>
            <a:endParaRPr/>
          </a:p>
        </p:txBody>
      </p:sp>
      <p:sp>
        <p:nvSpPr>
          <p:cNvPr id="92" name="Google Shape;92;p14"/>
          <p:cNvSpPr txBox="1"/>
          <p:nvPr>
            <p:ph idx="1" type="body"/>
          </p:nvPr>
        </p:nvSpPr>
        <p:spPr>
          <a:xfrm>
            <a:off x="729450" y="2002675"/>
            <a:ext cx="7688700" cy="1407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-"/>
            </a:pPr>
            <a:r>
              <a:rPr lang="en" sz="1900"/>
              <a:t>Eurocentric STEM curricula.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-"/>
            </a:pPr>
            <a:r>
              <a:rPr lang="en" sz="1900"/>
              <a:t>Diverse student body.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-"/>
            </a:pPr>
            <a:r>
              <a:rPr lang="en" sz="1900"/>
              <a:t>Lack of representation.</a:t>
            </a:r>
            <a:endParaRPr sz="1900"/>
          </a:p>
        </p:txBody>
      </p:sp>
      <p:sp>
        <p:nvSpPr>
          <p:cNvPr id="93" name="Google Shape;93;p14"/>
          <p:cNvSpPr txBox="1"/>
          <p:nvPr>
            <p:ph idx="1" type="body"/>
          </p:nvPr>
        </p:nvSpPr>
        <p:spPr>
          <a:xfrm>
            <a:off x="712375" y="3410575"/>
            <a:ext cx="7688700" cy="1407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-"/>
            </a:pPr>
            <a:r>
              <a:rPr lang="en" sz="1900"/>
              <a:t>Existing </a:t>
            </a:r>
            <a:r>
              <a:rPr lang="en" sz="1900"/>
              <a:t>curricula</a:t>
            </a:r>
            <a:r>
              <a:rPr lang="en" sz="1900"/>
              <a:t> is not completely to blame.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-"/>
            </a:pPr>
            <a:r>
              <a:rPr lang="en" sz="1900"/>
              <a:t>Who do we actually talk about?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-"/>
            </a:pPr>
            <a:r>
              <a:rPr lang="en" sz="1900"/>
              <a:t>Why?</a:t>
            </a:r>
            <a:endParaRPr sz="19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quick </a:t>
            </a:r>
            <a:r>
              <a:rPr lang="en"/>
              <a:t>foreword on terminology</a:t>
            </a:r>
            <a:endParaRPr/>
          </a:p>
        </p:txBody>
      </p:sp>
      <p:sp>
        <p:nvSpPr>
          <p:cNvPr id="99" name="Google Shape;99;p15"/>
          <p:cNvSpPr txBox="1"/>
          <p:nvPr>
            <p:ph idx="1" type="body"/>
          </p:nvPr>
        </p:nvSpPr>
        <p:spPr>
          <a:xfrm>
            <a:off x="729450" y="2002675"/>
            <a:ext cx="7688700" cy="1407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-"/>
            </a:pPr>
            <a:r>
              <a:rPr lang="en" sz="1900"/>
              <a:t>Terms used largely in contrast when referring to populations.</a:t>
            </a:r>
            <a:endParaRPr sz="1900"/>
          </a:p>
          <a:p>
            <a:pPr indent="-349250" lvl="1" marL="914400" rtl="0" algn="l">
              <a:spcBef>
                <a:spcPts val="0"/>
              </a:spcBef>
              <a:spcAft>
                <a:spcPts val="0"/>
              </a:spcAft>
              <a:buSzPts val="1900"/>
              <a:buChar char="-"/>
            </a:pPr>
            <a:r>
              <a:rPr lang="en" sz="1900"/>
              <a:t>‘Western’, ‘European/‘Eurocentric’’, or ‘colonist’.</a:t>
            </a:r>
            <a:endParaRPr sz="1900"/>
          </a:p>
          <a:p>
            <a:pPr indent="-349250" lvl="1" marL="914400" rtl="0" algn="l">
              <a:spcBef>
                <a:spcPts val="0"/>
              </a:spcBef>
              <a:spcAft>
                <a:spcPts val="0"/>
              </a:spcAft>
              <a:buSzPts val="1900"/>
              <a:buChar char="-"/>
            </a:pPr>
            <a:r>
              <a:rPr lang="en" sz="1900"/>
              <a:t>‘Eastern’, ‘vernacular’, ‘indigenous’, ‘local’ or ‘native’.</a:t>
            </a:r>
            <a:endParaRPr sz="1900"/>
          </a:p>
        </p:txBody>
      </p:sp>
      <p:sp>
        <p:nvSpPr>
          <p:cNvPr id="100" name="Google Shape;100;p15"/>
          <p:cNvSpPr txBox="1"/>
          <p:nvPr>
            <p:ph idx="1" type="body"/>
          </p:nvPr>
        </p:nvSpPr>
        <p:spPr>
          <a:xfrm>
            <a:off x="712375" y="3410575"/>
            <a:ext cx="7688700" cy="1407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-"/>
            </a:pPr>
            <a:r>
              <a:rPr lang="en" sz="1900"/>
              <a:t>‘Naturalist’ used to retain accuracy of occupation.</a:t>
            </a:r>
            <a:endParaRPr sz="1900"/>
          </a:p>
          <a:p>
            <a:pPr indent="-349250" lvl="1" marL="914400" rtl="0" algn="l">
              <a:spcBef>
                <a:spcPts val="0"/>
              </a:spcBef>
              <a:spcAft>
                <a:spcPts val="0"/>
              </a:spcAft>
              <a:buSzPts val="1900"/>
              <a:buChar char="-"/>
            </a:pPr>
            <a:r>
              <a:rPr lang="en" sz="1900"/>
              <a:t>Study of the Natural World - theology, philosophy.</a:t>
            </a:r>
            <a:endParaRPr sz="19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6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Language and Crediting of Local Communities</a:t>
            </a:r>
            <a:endParaRPr/>
          </a:p>
        </p:txBody>
      </p:sp>
      <p:sp>
        <p:nvSpPr>
          <p:cNvPr id="106" name="Google Shape;106;p16"/>
          <p:cNvSpPr txBox="1"/>
          <p:nvPr>
            <p:ph idx="1" type="body"/>
          </p:nvPr>
        </p:nvSpPr>
        <p:spPr>
          <a:xfrm>
            <a:off x="729450" y="2002675"/>
            <a:ext cx="7688700" cy="1257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55000" lnSpcReduction="10000"/>
          </a:bodyPr>
          <a:lstStyle/>
          <a:p>
            <a:pPr indent="-29495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n" sz="1900"/>
              <a:t>With imperialism came ‘politicisation  and birth of different ways of representing people and places’ - Miles Ogborn</a:t>
            </a:r>
            <a:endParaRPr sz="1900"/>
          </a:p>
          <a:p>
            <a:pPr indent="-29495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n" sz="1900"/>
              <a:t>Placing oneself in the seat of authority.</a:t>
            </a:r>
            <a:endParaRPr sz="1900"/>
          </a:p>
          <a:p>
            <a:pPr indent="-294957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n" sz="1900"/>
              <a:t>Increase </a:t>
            </a:r>
            <a:r>
              <a:rPr lang="en" sz="1900"/>
              <a:t>credibility and the appearance of a ‘discoverer’ of the author within the Western community - leads to shape our current views.</a:t>
            </a:r>
            <a:endParaRPr sz="1900"/>
          </a:p>
          <a:p>
            <a:pPr indent="-294957" lvl="2" marL="13716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n" sz="1900"/>
              <a:t>To the general public, literature by travelling writers.</a:t>
            </a:r>
            <a:endParaRPr sz="1900"/>
          </a:p>
          <a:p>
            <a:pPr indent="-294957" lvl="2" marL="13716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n" sz="1900"/>
              <a:t>To official individuals, including naturalists, letters.</a:t>
            </a:r>
            <a:endParaRPr sz="1900"/>
          </a:p>
        </p:txBody>
      </p:sp>
      <p:sp>
        <p:nvSpPr>
          <p:cNvPr id="107" name="Google Shape;107;p16"/>
          <p:cNvSpPr txBox="1"/>
          <p:nvPr>
            <p:ph idx="1" type="body"/>
          </p:nvPr>
        </p:nvSpPr>
        <p:spPr>
          <a:xfrm>
            <a:off x="729450" y="3259673"/>
            <a:ext cx="7688700" cy="1492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62500"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/>
              <a:t>Dependence on local peoples and knowledge, yet reluctance to admit:</a:t>
            </a:r>
            <a:endParaRPr sz="1900"/>
          </a:p>
          <a:p>
            <a:pPr indent="-304006" lvl="0" marL="457200" rtl="0" algn="l">
              <a:spcBef>
                <a:spcPts val="1200"/>
              </a:spcBef>
              <a:spcAft>
                <a:spcPts val="0"/>
              </a:spcAft>
              <a:buSzPct val="100000"/>
              <a:buAutoNum type="arabicPeriod"/>
            </a:pPr>
            <a:r>
              <a:rPr lang="en" sz="1900"/>
              <a:t>Lack of mention; acknowledgement given though often informant names neglected unless they held a position of influence within the local community.</a:t>
            </a:r>
            <a:endParaRPr sz="1900"/>
          </a:p>
          <a:p>
            <a:pPr indent="-304006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lphaLcPeriod"/>
            </a:pPr>
            <a:r>
              <a:rPr lang="en" sz="1900"/>
              <a:t>Careless acknowledgement of credit could often undermine knowledge of the local community.</a:t>
            </a:r>
            <a:endParaRPr sz="1900"/>
          </a:p>
          <a:p>
            <a:pPr indent="-304006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 sz="1900"/>
              <a:t>Practices that caused local people to surrender their authority; authority exchanged for authority.</a:t>
            </a:r>
            <a:endParaRPr sz="1900"/>
          </a:p>
          <a:p>
            <a:pPr indent="-304006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 sz="1900"/>
              <a:t>Western scientific  intervention leading to appropriation of local knowledge systems.</a:t>
            </a:r>
            <a:endParaRPr sz="19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7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Language and Crediting of Local Communities</a:t>
            </a:r>
            <a:endParaRPr/>
          </a:p>
        </p:txBody>
      </p:sp>
      <p:sp>
        <p:nvSpPr>
          <p:cNvPr id="113" name="Google Shape;113;p17"/>
          <p:cNvSpPr txBox="1"/>
          <p:nvPr>
            <p:ph idx="1" type="body"/>
          </p:nvPr>
        </p:nvSpPr>
        <p:spPr>
          <a:xfrm>
            <a:off x="729450" y="2002675"/>
            <a:ext cx="7688700" cy="180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0000"/>
          </a:bodyPr>
          <a:lstStyle/>
          <a:p>
            <a:pPr indent="-31305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n" sz="1900"/>
              <a:t>Social circles of the Western/colonial world and that of the plantations would not overlap.</a:t>
            </a:r>
            <a:endParaRPr sz="1900"/>
          </a:p>
          <a:p>
            <a:pPr indent="-313055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n" sz="1900"/>
              <a:t>The only interaction of these groups were the plantation owners, naturalists, explorers and colonists who would communicate between the two circles.</a:t>
            </a:r>
            <a:endParaRPr sz="1900"/>
          </a:p>
          <a:p>
            <a:pPr indent="-313055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n" sz="1900"/>
              <a:t>Invisible peoples are a recurring theme that appears due to the skewed translation between these circles. </a:t>
            </a:r>
            <a:endParaRPr sz="1900"/>
          </a:p>
          <a:p>
            <a:pPr indent="-313055" lvl="2" marL="13716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n" sz="1900"/>
              <a:t>Sheer work labour volume makes it impossible to credit all indiviudals - Schlagintweits.</a:t>
            </a:r>
            <a:endParaRPr sz="1900"/>
          </a:p>
        </p:txBody>
      </p:sp>
      <p:sp>
        <p:nvSpPr>
          <p:cNvPr id="114" name="Google Shape;114;p17"/>
          <p:cNvSpPr txBox="1"/>
          <p:nvPr>
            <p:ph idx="1" type="body"/>
          </p:nvPr>
        </p:nvSpPr>
        <p:spPr>
          <a:xfrm>
            <a:off x="729450" y="3805552"/>
            <a:ext cx="7688700" cy="109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/>
              <a:t>Vagueness in public letters which is usually not seen in the several stages of verification taken in private letters (between Crown and Company).</a:t>
            </a:r>
            <a:endParaRPr sz="1900"/>
          </a:p>
          <a:p>
            <a:pPr indent="-313055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-"/>
            </a:pPr>
            <a:r>
              <a:rPr lang="en" sz="1900"/>
              <a:t>Create an impression of inferiority of the local people in the eyes of the Western audience.</a:t>
            </a:r>
            <a:endParaRPr sz="19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8"/>
          <p:cNvSpPr txBox="1"/>
          <p:nvPr>
            <p:ph type="title"/>
          </p:nvPr>
        </p:nvSpPr>
        <p:spPr>
          <a:xfrm>
            <a:off x="408600" y="1318650"/>
            <a:ext cx="84282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Linnaean Classification System and Cultural Suppression.</a:t>
            </a:r>
            <a:endParaRPr/>
          </a:p>
        </p:txBody>
      </p:sp>
      <p:sp>
        <p:nvSpPr>
          <p:cNvPr id="120" name="Google Shape;120;p18"/>
          <p:cNvSpPr txBox="1"/>
          <p:nvPr>
            <p:ph idx="1" type="body"/>
          </p:nvPr>
        </p:nvSpPr>
        <p:spPr>
          <a:xfrm>
            <a:off x="568800" y="1943399"/>
            <a:ext cx="8268000" cy="28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7500" lnSpcReduction="20000"/>
          </a:bodyPr>
          <a:lstStyle/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n" sz="1800"/>
              <a:t>“Linguistic Imperialism”, - </a:t>
            </a:r>
            <a:r>
              <a:rPr i="1" lang="en" sz="1800"/>
              <a:t>Londa Schiebinger</a:t>
            </a:r>
            <a:endParaRPr i="1" sz="1800"/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n" sz="1800"/>
              <a:t>Signified a shift from resemblance to a referencing tool.</a:t>
            </a:r>
            <a:endParaRPr sz="1800"/>
          </a:p>
          <a:p>
            <a:pPr indent="-31718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n" sz="1800"/>
              <a:t>Pre-existing names for would communicate information on properties.</a:t>
            </a:r>
            <a:endParaRPr sz="1800"/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n" sz="1800"/>
              <a:t>Removed all pre-existing names and replaced with Latin or Greek-derived.</a:t>
            </a:r>
            <a:endParaRPr sz="1800"/>
          </a:p>
          <a:p>
            <a:pPr indent="-31718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n" sz="1800"/>
              <a:t>“Language of learning among learned men of Europe”.</a:t>
            </a:r>
            <a:endParaRPr sz="1800"/>
          </a:p>
          <a:p>
            <a:pPr indent="-31718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n" sz="1800"/>
              <a:t>Inherent exclusion of non-European communities.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-317182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-"/>
            </a:pPr>
            <a:r>
              <a:rPr lang="en" sz="1800"/>
              <a:t>Inclusion of women in the Linnaean Botanist criteria.</a:t>
            </a:r>
            <a:endParaRPr sz="1800"/>
          </a:p>
          <a:p>
            <a:pPr indent="-31718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n" sz="1800"/>
              <a:t>1905: code opened authorship to those other than educated males.</a:t>
            </a:r>
            <a:endParaRPr sz="1800"/>
          </a:p>
          <a:p>
            <a:pPr indent="-31718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n" sz="1800"/>
              <a:t>Maria Sibylla Merian: female botanists practiced but were not included - Merian had to be suggested by a male counterpart instead several years later. </a:t>
            </a:r>
            <a:endParaRPr sz="1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9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Mughal Elephants</a:t>
            </a:r>
            <a:endParaRPr/>
          </a:p>
        </p:txBody>
      </p:sp>
      <p:sp>
        <p:nvSpPr>
          <p:cNvPr id="126" name="Google Shape;126;p19"/>
          <p:cNvSpPr txBox="1"/>
          <p:nvPr>
            <p:ph idx="1" type="body"/>
          </p:nvPr>
        </p:nvSpPr>
        <p:spPr>
          <a:xfrm>
            <a:off x="650400" y="1853852"/>
            <a:ext cx="3842700" cy="287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 sz="1400"/>
              <a:t>Rationalisation</a:t>
            </a:r>
            <a:endParaRPr sz="14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 sz="1400"/>
              <a:t>Byproduct of colonisation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 sz="1400"/>
              <a:t>Anthropomorphism</a:t>
            </a:r>
            <a:endParaRPr sz="14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 sz="1400"/>
              <a:t>Financial Value and Statistic</a:t>
            </a:r>
            <a:endParaRPr sz="14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i="1" lang="en" sz="1400"/>
              <a:t>Rational Anthropomorphism </a:t>
            </a:r>
            <a:endParaRPr i="1" sz="1400"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 sz="1400"/>
              <a:t>Narrative technique.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 sz="1400"/>
              <a:t>Appropriation</a:t>
            </a:r>
            <a:endParaRPr sz="14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 sz="1400"/>
              <a:t>Western scientific intervention</a:t>
            </a:r>
            <a:endParaRPr sz="14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 sz="1400"/>
              <a:t>Shortcoming of rationalisation</a:t>
            </a:r>
            <a:endParaRPr sz="14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 sz="1400"/>
              <a:t>Replacement of vernacular tradition and identity.</a:t>
            </a:r>
            <a:endParaRPr sz="1400"/>
          </a:p>
        </p:txBody>
      </p:sp>
      <p:pic>
        <p:nvPicPr>
          <p:cNvPr id="127" name="Google Shape;127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000" y="780125"/>
            <a:ext cx="2125775" cy="2125775"/>
          </a:xfrm>
          <a:prstGeom prst="rect">
            <a:avLst/>
          </a:prstGeom>
          <a:noFill/>
          <a:ln>
            <a:noFill/>
          </a:ln>
        </p:spPr>
      </p:pic>
      <p:sp>
        <p:nvSpPr>
          <p:cNvPr id="128" name="Google Shape;128;p19"/>
          <p:cNvSpPr txBox="1"/>
          <p:nvPr>
            <p:ph idx="1" type="body"/>
          </p:nvPr>
        </p:nvSpPr>
        <p:spPr>
          <a:xfrm>
            <a:off x="6776675" y="940163"/>
            <a:ext cx="1730400" cy="180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i="1" lang="en"/>
              <a:t>An illustration of Chuny for a magazine cover.</a:t>
            </a:r>
            <a:endParaRPr i="1"/>
          </a:p>
        </p:txBody>
      </p:sp>
      <p:sp>
        <p:nvSpPr>
          <p:cNvPr id="129" name="Google Shape;129;p19"/>
          <p:cNvSpPr txBox="1"/>
          <p:nvPr>
            <p:ph idx="1" type="body"/>
          </p:nvPr>
        </p:nvSpPr>
        <p:spPr>
          <a:xfrm>
            <a:off x="4493100" y="3087974"/>
            <a:ext cx="4143600" cy="135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“Chuny, the noble elephant of India, fell twice and sprung up again, during the terrible hail shower of balls by which he was lacerated. He then sunk down slowly and </a:t>
            </a:r>
            <a:r>
              <a:rPr b="1" i="1" lang="en" sz="1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majestically </a:t>
            </a:r>
            <a:r>
              <a:rPr i="1" lang="en" sz="1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on his haunches, and expired, </a:t>
            </a:r>
            <a:r>
              <a:rPr b="1" i="1" lang="en" sz="1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 the posture he assumed when about to be loaded</a:t>
            </a:r>
            <a:r>
              <a:rPr i="1" lang="en" sz="1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.”</a:t>
            </a:r>
            <a:endParaRPr i="1" sz="11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1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984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Times New Roman"/>
              <a:buChar char="-"/>
            </a:pPr>
            <a:r>
              <a:rPr i="1" lang="en" sz="1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"Trading knowledge: The East India Company's Elephants in India and Britain." The Historical Journal 48, no. 1 (2005): 27-63. </a:t>
            </a:r>
            <a:endParaRPr i="1" sz="11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0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Any questions?</a:t>
            </a:r>
            <a:endParaRPr/>
          </a:p>
        </p:txBody>
      </p:sp>
      <p:sp>
        <p:nvSpPr>
          <p:cNvPr id="135" name="Google Shape;135;p20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