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1"/>
  </p:sldMasterIdLst>
  <p:sldIdLst>
    <p:sldId id="256" r:id="rId2"/>
    <p:sldId id="272" r:id="rId3"/>
    <p:sldId id="270" r:id="rId4"/>
    <p:sldId id="259" r:id="rId5"/>
    <p:sldId id="281" r:id="rId6"/>
    <p:sldId id="279" r:id="rId7"/>
    <p:sldId id="258" r:id="rId8"/>
    <p:sldId id="273" r:id="rId9"/>
    <p:sldId id="261" r:id="rId10"/>
    <p:sldId id="262" r:id="rId11"/>
    <p:sldId id="271" r:id="rId12"/>
    <p:sldId id="263" r:id="rId13"/>
    <p:sldId id="266" r:id="rId14"/>
    <p:sldId id="283" r:id="rId15"/>
    <p:sldId id="282" r:id="rId16"/>
    <p:sldId id="269" r:id="rId17"/>
    <p:sldId id="277" r:id="rId18"/>
    <p:sldId id="264" r:id="rId19"/>
    <p:sldId id="275" r:id="rId20"/>
    <p:sldId id="265" r:id="rId21"/>
    <p:sldId id="278" r:id="rId22"/>
    <p:sldId id="268" r:id="rId23"/>
    <p:sldId id="276" r:id="rId24"/>
    <p:sldId id="280" r:id="rId2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2" autoAdjust="0"/>
    <p:restoredTop sz="94660"/>
  </p:normalViewPr>
  <p:slideViewPr>
    <p:cSldViewPr snapToGrid="0">
      <p:cViewPr varScale="1">
        <p:scale>
          <a:sx n="73" d="100"/>
          <a:sy n="73" d="100"/>
        </p:scale>
        <p:origin x="618"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E2FE36BD-1903-4D30-ABE6-235A5ED1C438}" type="doc">
      <dgm:prSet loTypeId="urn:microsoft.com/office/officeart/2005/8/layout/default" loCatId="list" qsTypeId="urn:microsoft.com/office/officeart/2005/8/quickstyle/simple1" qsCatId="simple" csTypeId="urn:microsoft.com/office/officeart/2005/8/colors/colorful5" csCatId="colorful" phldr="1"/>
      <dgm:spPr/>
      <dgm:t>
        <a:bodyPr/>
        <a:lstStyle/>
        <a:p>
          <a:endParaRPr lang="en-US"/>
        </a:p>
      </dgm:t>
    </dgm:pt>
    <dgm:pt modelId="{7209D347-C79A-4FD0-827B-FE76204491D4}">
      <dgm:prSet/>
      <dgm:spPr/>
      <dgm:t>
        <a:bodyPr/>
        <a:lstStyle/>
        <a:p>
          <a:r>
            <a:rPr lang="en-GB" dirty="0">
              <a:latin typeface="Baskerville Old Face" panose="02020602080505020303" pitchFamily="18" charset="0"/>
            </a:rPr>
            <a:t>Thinking logically rather than numerically</a:t>
          </a:r>
          <a:endParaRPr lang="en-US" dirty="0">
            <a:latin typeface="Baskerville Old Face" panose="02020602080505020303" pitchFamily="18" charset="0"/>
          </a:endParaRPr>
        </a:p>
      </dgm:t>
    </dgm:pt>
    <dgm:pt modelId="{CFD59CDE-68A6-447C-9E03-A9B2551E57A9}" type="parTrans" cxnId="{3875EC7D-985F-4BDF-848F-0046CEDF5FF1}">
      <dgm:prSet/>
      <dgm:spPr/>
      <dgm:t>
        <a:bodyPr/>
        <a:lstStyle/>
        <a:p>
          <a:endParaRPr lang="en-US"/>
        </a:p>
      </dgm:t>
    </dgm:pt>
    <dgm:pt modelId="{2BBE4BBA-59C9-4B3B-AD30-197EC8648F77}" type="sibTrans" cxnId="{3875EC7D-985F-4BDF-848F-0046CEDF5FF1}">
      <dgm:prSet/>
      <dgm:spPr/>
      <dgm:t>
        <a:bodyPr/>
        <a:lstStyle/>
        <a:p>
          <a:endParaRPr lang="en-US"/>
        </a:p>
      </dgm:t>
    </dgm:pt>
    <dgm:pt modelId="{DFAD5E2A-B1C5-4395-8185-63110C25E74C}">
      <dgm:prSet/>
      <dgm:spPr/>
      <dgm:t>
        <a:bodyPr/>
        <a:lstStyle/>
        <a:p>
          <a:r>
            <a:rPr lang="en-GB" dirty="0">
              <a:latin typeface="Baskerville Old Face" panose="02020602080505020303" pitchFamily="18" charset="0"/>
            </a:rPr>
            <a:t>Arithmetic you reason with numbers, algebra you reason about numbers</a:t>
          </a:r>
          <a:endParaRPr lang="en-US" dirty="0">
            <a:latin typeface="Baskerville Old Face" panose="02020602080505020303" pitchFamily="18" charset="0"/>
          </a:endParaRPr>
        </a:p>
      </dgm:t>
    </dgm:pt>
    <dgm:pt modelId="{37883322-87E2-4AB3-A9DA-16DE7D532850}" type="parTrans" cxnId="{FD0F0F2F-07FD-487D-9EFF-D68451EC8A72}">
      <dgm:prSet/>
      <dgm:spPr/>
      <dgm:t>
        <a:bodyPr/>
        <a:lstStyle/>
        <a:p>
          <a:endParaRPr lang="en-US"/>
        </a:p>
      </dgm:t>
    </dgm:pt>
    <dgm:pt modelId="{5DE12F6C-B1FA-4DBB-9F2C-7F18C3066AF7}" type="sibTrans" cxnId="{FD0F0F2F-07FD-487D-9EFF-D68451EC8A72}">
      <dgm:prSet/>
      <dgm:spPr/>
      <dgm:t>
        <a:bodyPr/>
        <a:lstStyle/>
        <a:p>
          <a:endParaRPr lang="en-US"/>
        </a:p>
      </dgm:t>
    </dgm:pt>
    <dgm:pt modelId="{14C53347-E304-42AF-A246-1F70315F9F80}">
      <dgm:prSet/>
      <dgm:spPr/>
      <dgm:t>
        <a:bodyPr/>
        <a:lstStyle/>
        <a:p>
          <a:r>
            <a:rPr lang="en-GB" dirty="0">
              <a:latin typeface="Baskerville Old Face" panose="02020602080505020303" pitchFamily="18" charset="0"/>
            </a:rPr>
            <a:t>Arithmetic involves quantitative reasoning with numbers; algebra involves qualitative reasoning about numbers</a:t>
          </a:r>
          <a:endParaRPr lang="en-US" dirty="0">
            <a:latin typeface="Baskerville Old Face" panose="02020602080505020303" pitchFamily="18" charset="0"/>
          </a:endParaRPr>
        </a:p>
      </dgm:t>
    </dgm:pt>
    <dgm:pt modelId="{6869040C-592B-4FBC-8E0C-A8BC2CCFC9C9}" type="parTrans" cxnId="{3491C9AD-AABB-4F3E-8056-4FEF1B58EE57}">
      <dgm:prSet/>
      <dgm:spPr/>
      <dgm:t>
        <a:bodyPr/>
        <a:lstStyle/>
        <a:p>
          <a:endParaRPr lang="en-US"/>
        </a:p>
      </dgm:t>
    </dgm:pt>
    <dgm:pt modelId="{F1F479CB-BAC3-4681-AB96-1D4386FD0072}" type="sibTrans" cxnId="{3491C9AD-AABB-4F3E-8056-4FEF1B58EE57}">
      <dgm:prSet/>
      <dgm:spPr/>
      <dgm:t>
        <a:bodyPr/>
        <a:lstStyle/>
        <a:p>
          <a:endParaRPr lang="en-US"/>
        </a:p>
      </dgm:t>
    </dgm:pt>
    <dgm:pt modelId="{3592908B-8450-4D14-8712-4C28EE649E59}">
      <dgm:prSet/>
      <dgm:spPr/>
      <dgm:t>
        <a:bodyPr/>
        <a:lstStyle/>
        <a:p>
          <a:r>
            <a:rPr lang="en-GB" dirty="0">
              <a:latin typeface="Baskerville Old Face" panose="02020602080505020303" pitchFamily="18" charset="0"/>
            </a:rPr>
            <a:t>A key feature is the introduction and naming of an unknown and logical reasoning to find its value.</a:t>
          </a:r>
          <a:endParaRPr lang="en-US" dirty="0">
            <a:latin typeface="Baskerville Old Face" panose="02020602080505020303" pitchFamily="18" charset="0"/>
          </a:endParaRPr>
        </a:p>
      </dgm:t>
    </dgm:pt>
    <dgm:pt modelId="{1AFBC53E-A395-4CFB-AF10-5DBADA29CBAE}" type="parTrans" cxnId="{74194A86-AF11-4243-A8A1-E306ED63E47E}">
      <dgm:prSet/>
      <dgm:spPr/>
      <dgm:t>
        <a:bodyPr/>
        <a:lstStyle/>
        <a:p>
          <a:endParaRPr lang="en-US"/>
        </a:p>
      </dgm:t>
    </dgm:pt>
    <dgm:pt modelId="{FEBD6DA3-F989-4EA7-BBF2-E16825BDCC1F}" type="sibTrans" cxnId="{74194A86-AF11-4243-A8A1-E306ED63E47E}">
      <dgm:prSet/>
      <dgm:spPr/>
      <dgm:t>
        <a:bodyPr/>
        <a:lstStyle/>
        <a:p>
          <a:endParaRPr lang="en-US"/>
        </a:p>
      </dgm:t>
    </dgm:pt>
    <dgm:pt modelId="{C9E6B315-7036-4F0E-81A4-830C97E8FB52}">
      <dgm:prSet/>
      <dgm:spPr/>
      <dgm:t>
        <a:bodyPr/>
        <a:lstStyle/>
        <a:p>
          <a:r>
            <a:rPr lang="en-GB" dirty="0">
              <a:latin typeface="Baskerville Old Face" panose="02020602080505020303" pitchFamily="18" charset="0"/>
            </a:rPr>
            <a:t>Substituting numbers is arithmetic, not algebra</a:t>
          </a:r>
          <a:endParaRPr lang="en-US" dirty="0">
            <a:latin typeface="Baskerville Old Face" panose="02020602080505020303" pitchFamily="18" charset="0"/>
          </a:endParaRPr>
        </a:p>
      </dgm:t>
    </dgm:pt>
    <dgm:pt modelId="{8BD7A8D1-555F-4A68-A454-2938CD07D8CB}" type="parTrans" cxnId="{40E5667D-D047-46E7-AF7A-22ECA5071923}">
      <dgm:prSet/>
      <dgm:spPr/>
      <dgm:t>
        <a:bodyPr/>
        <a:lstStyle/>
        <a:p>
          <a:endParaRPr lang="en-US"/>
        </a:p>
      </dgm:t>
    </dgm:pt>
    <dgm:pt modelId="{4D4470CC-73D5-4A11-B35E-79C86BF424E6}" type="sibTrans" cxnId="{40E5667D-D047-46E7-AF7A-22ECA5071923}">
      <dgm:prSet/>
      <dgm:spPr/>
      <dgm:t>
        <a:bodyPr/>
        <a:lstStyle/>
        <a:p>
          <a:endParaRPr lang="en-US"/>
        </a:p>
      </dgm:t>
    </dgm:pt>
    <dgm:pt modelId="{279FD9FC-E783-41FD-90E1-02781F3429CD}">
      <dgm:prSet/>
      <dgm:spPr/>
      <dgm:t>
        <a:bodyPr/>
        <a:lstStyle/>
        <a:p>
          <a:r>
            <a:rPr lang="en-GB" dirty="0">
              <a:latin typeface="Baskerville Old Face" panose="02020602080505020303" pitchFamily="18" charset="0"/>
            </a:rPr>
            <a:t>Deriving the formula in the first place is algebra</a:t>
          </a:r>
          <a:endParaRPr lang="en-US" dirty="0">
            <a:latin typeface="Baskerville Old Face" panose="02020602080505020303" pitchFamily="18" charset="0"/>
          </a:endParaRPr>
        </a:p>
      </dgm:t>
    </dgm:pt>
    <dgm:pt modelId="{CF3657D7-4423-4460-912E-AD6DCC1894D9}" type="parTrans" cxnId="{6F9B7849-EACC-49EE-A0C9-5CE48EAF4026}">
      <dgm:prSet/>
      <dgm:spPr/>
      <dgm:t>
        <a:bodyPr/>
        <a:lstStyle/>
        <a:p>
          <a:endParaRPr lang="en-US"/>
        </a:p>
      </dgm:t>
    </dgm:pt>
    <dgm:pt modelId="{DC82D596-3946-4EE3-8FA2-C30BD5C04355}" type="sibTrans" cxnId="{6F9B7849-EACC-49EE-A0C9-5CE48EAF4026}">
      <dgm:prSet/>
      <dgm:spPr/>
      <dgm:t>
        <a:bodyPr/>
        <a:lstStyle/>
        <a:p>
          <a:endParaRPr lang="en-US"/>
        </a:p>
      </dgm:t>
    </dgm:pt>
    <dgm:pt modelId="{EB2EE5C0-3D2A-464E-948A-04B754068327}" type="pres">
      <dgm:prSet presAssocID="{E2FE36BD-1903-4D30-ABE6-235A5ED1C438}" presName="diagram" presStyleCnt="0">
        <dgm:presLayoutVars>
          <dgm:dir/>
          <dgm:resizeHandles val="exact"/>
        </dgm:presLayoutVars>
      </dgm:prSet>
      <dgm:spPr/>
      <dgm:t>
        <a:bodyPr/>
        <a:lstStyle/>
        <a:p>
          <a:endParaRPr lang="en-US"/>
        </a:p>
      </dgm:t>
    </dgm:pt>
    <dgm:pt modelId="{A15BCDE4-C22F-4DDD-AC3B-AD9009AB4CF8}" type="pres">
      <dgm:prSet presAssocID="{7209D347-C79A-4FD0-827B-FE76204491D4}" presName="node" presStyleLbl="node1" presStyleIdx="0" presStyleCnt="6">
        <dgm:presLayoutVars>
          <dgm:bulletEnabled val="1"/>
        </dgm:presLayoutVars>
      </dgm:prSet>
      <dgm:spPr/>
      <dgm:t>
        <a:bodyPr/>
        <a:lstStyle/>
        <a:p>
          <a:endParaRPr lang="en-US"/>
        </a:p>
      </dgm:t>
    </dgm:pt>
    <dgm:pt modelId="{FA1212A6-8429-4BE9-AE36-EC2496E73264}" type="pres">
      <dgm:prSet presAssocID="{2BBE4BBA-59C9-4B3B-AD30-197EC8648F77}" presName="sibTrans" presStyleCnt="0"/>
      <dgm:spPr/>
    </dgm:pt>
    <dgm:pt modelId="{BDFF50E2-3C7C-4A99-A8AD-BD098531353D}" type="pres">
      <dgm:prSet presAssocID="{DFAD5E2A-B1C5-4395-8185-63110C25E74C}" presName="node" presStyleLbl="node1" presStyleIdx="1" presStyleCnt="6">
        <dgm:presLayoutVars>
          <dgm:bulletEnabled val="1"/>
        </dgm:presLayoutVars>
      </dgm:prSet>
      <dgm:spPr/>
      <dgm:t>
        <a:bodyPr/>
        <a:lstStyle/>
        <a:p>
          <a:endParaRPr lang="en-US"/>
        </a:p>
      </dgm:t>
    </dgm:pt>
    <dgm:pt modelId="{4A3B82E7-4074-4021-8CE1-1CE6242864E5}" type="pres">
      <dgm:prSet presAssocID="{5DE12F6C-B1FA-4DBB-9F2C-7F18C3066AF7}" presName="sibTrans" presStyleCnt="0"/>
      <dgm:spPr/>
    </dgm:pt>
    <dgm:pt modelId="{769941B7-9CB7-42AF-BB77-5B8971EBB377}" type="pres">
      <dgm:prSet presAssocID="{14C53347-E304-42AF-A246-1F70315F9F80}" presName="node" presStyleLbl="node1" presStyleIdx="2" presStyleCnt="6">
        <dgm:presLayoutVars>
          <dgm:bulletEnabled val="1"/>
        </dgm:presLayoutVars>
      </dgm:prSet>
      <dgm:spPr/>
      <dgm:t>
        <a:bodyPr/>
        <a:lstStyle/>
        <a:p>
          <a:endParaRPr lang="en-US"/>
        </a:p>
      </dgm:t>
    </dgm:pt>
    <dgm:pt modelId="{10957D42-E701-4EAE-A411-4559DF67B71A}" type="pres">
      <dgm:prSet presAssocID="{F1F479CB-BAC3-4681-AB96-1D4386FD0072}" presName="sibTrans" presStyleCnt="0"/>
      <dgm:spPr/>
    </dgm:pt>
    <dgm:pt modelId="{6D46807D-D792-4F4D-8867-2FF44279B9C2}" type="pres">
      <dgm:prSet presAssocID="{3592908B-8450-4D14-8712-4C28EE649E59}" presName="node" presStyleLbl="node1" presStyleIdx="3" presStyleCnt="6">
        <dgm:presLayoutVars>
          <dgm:bulletEnabled val="1"/>
        </dgm:presLayoutVars>
      </dgm:prSet>
      <dgm:spPr/>
      <dgm:t>
        <a:bodyPr/>
        <a:lstStyle/>
        <a:p>
          <a:endParaRPr lang="en-US"/>
        </a:p>
      </dgm:t>
    </dgm:pt>
    <dgm:pt modelId="{2A638B15-9C8A-4200-840F-4FA0C6A729F4}" type="pres">
      <dgm:prSet presAssocID="{FEBD6DA3-F989-4EA7-BBF2-E16825BDCC1F}" presName="sibTrans" presStyleCnt="0"/>
      <dgm:spPr/>
    </dgm:pt>
    <dgm:pt modelId="{AB18B7BB-A7B9-492F-B4B7-5D712CCDAA23}" type="pres">
      <dgm:prSet presAssocID="{C9E6B315-7036-4F0E-81A4-830C97E8FB52}" presName="node" presStyleLbl="node1" presStyleIdx="4" presStyleCnt="6">
        <dgm:presLayoutVars>
          <dgm:bulletEnabled val="1"/>
        </dgm:presLayoutVars>
      </dgm:prSet>
      <dgm:spPr/>
      <dgm:t>
        <a:bodyPr/>
        <a:lstStyle/>
        <a:p>
          <a:endParaRPr lang="en-US"/>
        </a:p>
      </dgm:t>
    </dgm:pt>
    <dgm:pt modelId="{C5B90616-DDC5-49F6-946F-AA84AA33F8FB}" type="pres">
      <dgm:prSet presAssocID="{4D4470CC-73D5-4A11-B35E-79C86BF424E6}" presName="sibTrans" presStyleCnt="0"/>
      <dgm:spPr/>
    </dgm:pt>
    <dgm:pt modelId="{42094572-9C87-427C-B2DA-15B0DCBD6E86}" type="pres">
      <dgm:prSet presAssocID="{279FD9FC-E783-41FD-90E1-02781F3429CD}" presName="node" presStyleLbl="node1" presStyleIdx="5" presStyleCnt="6">
        <dgm:presLayoutVars>
          <dgm:bulletEnabled val="1"/>
        </dgm:presLayoutVars>
      </dgm:prSet>
      <dgm:spPr/>
      <dgm:t>
        <a:bodyPr/>
        <a:lstStyle/>
        <a:p>
          <a:endParaRPr lang="en-US"/>
        </a:p>
      </dgm:t>
    </dgm:pt>
  </dgm:ptLst>
  <dgm:cxnLst>
    <dgm:cxn modelId="{E3C8BA3D-C819-4F75-ABA4-6F55F6F6C3E7}" type="presOf" srcId="{C9E6B315-7036-4F0E-81A4-830C97E8FB52}" destId="{AB18B7BB-A7B9-492F-B4B7-5D712CCDAA23}" srcOrd="0" destOrd="0" presId="urn:microsoft.com/office/officeart/2005/8/layout/default"/>
    <dgm:cxn modelId="{0BA48F9C-979B-42E7-A844-97D54AE3D34F}" type="presOf" srcId="{3592908B-8450-4D14-8712-4C28EE649E59}" destId="{6D46807D-D792-4F4D-8867-2FF44279B9C2}" srcOrd="0" destOrd="0" presId="urn:microsoft.com/office/officeart/2005/8/layout/default"/>
    <dgm:cxn modelId="{151B0BE2-77E1-45EA-BA1A-73BD79E60387}" type="presOf" srcId="{14C53347-E304-42AF-A246-1F70315F9F80}" destId="{769941B7-9CB7-42AF-BB77-5B8971EBB377}" srcOrd="0" destOrd="0" presId="urn:microsoft.com/office/officeart/2005/8/layout/default"/>
    <dgm:cxn modelId="{3875EC7D-985F-4BDF-848F-0046CEDF5FF1}" srcId="{E2FE36BD-1903-4D30-ABE6-235A5ED1C438}" destId="{7209D347-C79A-4FD0-827B-FE76204491D4}" srcOrd="0" destOrd="0" parTransId="{CFD59CDE-68A6-447C-9E03-A9B2551E57A9}" sibTransId="{2BBE4BBA-59C9-4B3B-AD30-197EC8648F77}"/>
    <dgm:cxn modelId="{74194A86-AF11-4243-A8A1-E306ED63E47E}" srcId="{E2FE36BD-1903-4D30-ABE6-235A5ED1C438}" destId="{3592908B-8450-4D14-8712-4C28EE649E59}" srcOrd="3" destOrd="0" parTransId="{1AFBC53E-A395-4CFB-AF10-5DBADA29CBAE}" sibTransId="{FEBD6DA3-F989-4EA7-BBF2-E16825BDCC1F}"/>
    <dgm:cxn modelId="{3491C9AD-AABB-4F3E-8056-4FEF1B58EE57}" srcId="{E2FE36BD-1903-4D30-ABE6-235A5ED1C438}" destId="{14C53347-E304-42AF-A246-1F70315F9F80}" srcOrd="2" destOrd="0" parTransId="{6869040C-592B-4FBC-8E0C-A8BC2CCFC9C9}" sibTransId="{F1F479CB-BAC3-4681-AB96-1D4386FD0072}"/>
    <dgm:cxn modelId="{40E5667D-D047-46E7-AF7A-22ECA5071923}" srcId="{E2FE36BD-1903-4D30-ABE6-235A5ED1C438}" destId="{C9E6B315-7036-4F0E-81A4-830C97E8FB52}" srcOrd="4" destOrd="0" parTransId="{8BD7A8D1-555F-4A68-A454-2938CD07D8CB}" sibTransId="{4D4470CC-73D5-4A11-B35E-79C86BF424E6}"/>
    <dgm:cxn modelId="{FD0F0F2F-07FD-487D-9EFF-D68451EC8A72}" srcId="{E2FE36BD-1903-4D30-ABE6-235A5ED1C438}" destId="{DFAD5E2A-B1C5-4395-8185-63110C25E74C}" srcOrd="1" destOrd="0" parTransId="{37883322-87E2-4AB3-A9DA-16DE7D532850}" sibTransId="{5DE12F6C-B1FA-4DBB-9F2C-7F18C3066AF7}"/>
    <dgm:cxn modelId="{99F76CB7-59E5-4884-A139-43D94BB117A6}" type="presOf" srcId="{E2FE36BD-1903-4D30-ABE6-235A5ED1C438}" destId="{EB2EE5C0-3D2A-464E-948A-04B754068327}" srcOrd="0" destOrd="0" presId="urn:microsoft.com/office/officeart/2005/8/layout/default"/>
    <dgm:cxn modelId="{4A679047-B2B0-4DFC-AE71-FB9F01F09588}" type="presOf" srcId="{279FD9FC-E783-41FD-90E1-02781F3429CD}" destId="{42094572-9C87-427C-B2DA-15B0DCBD6E86}" srcOrd="0" destOrd="0" presId="urn:microsoft.com/office/officeart/2005/8/layout/default"/>
    <dgm:cxn modelId="{6F9B7849-EACC-49EE-A0C9-5CE48EAF4026}" srcId="{E2FE36BD-1903-4D30-ABE6-235A5ED1C438}" destId="{279FD9FC-E783-41FD-90E1-02781F3429CD}" srcOrd="5" destOrd="0" parTransId="{CF3657D7-4423-4460-912E-AD6DCC1894D9}" sibTransId="{DC82D596-3946-4EE3-8FA2-C30BD5C04355}"/>
    <dgm:cxn modelId="{C4406962-E475-4DC5-B5F8-CD70B022FE9C}" type="presOf" srcId="{7209D347-C79A-4FD0-827B-FE76204491D4}" destId="{A15BCDE4-C22F-4DDD-AC3B-AD9009AB4CF8}" srcOrd="0" destOrd="0" presId="urn:microsoft.com/office/officeart/2005/8/layout/default"/>
    <dgm:cxn modelId="{E620ECCA-C80F-49CD-98E4-7C9035CA711D}" type="presOf" srcId="{DFAD5E2A-B1C5-4395-8185-63110C25E74C}" destId="{BDFF50E2-3C7C-4A99-A8AD-BD098531353D}" srcOrd="0" destOrd="0" presId="urn:microsoft.com/office/officeart/2005/8/layout/default"/>
    <dgm:cxn modelId="{E1B73253-8162-4CD4-9A20-6D3E51046EB0}" type="presParOf" srcId="{EB2EE5C0-3D2A-464E-948A-04B754068327}" destId="{A15BCDE4-C22F-4DDD-AC3B-AD9009AB4CF8}" srcOrd="0" destOrd="0" presId="urn:microsoft.com/office/officeart/2005/8/layout/default"/>
    <dgm:cxn modelId="{5003B26C-3D75-4F3B-A7E5-63EE2082DFE3}" type="presParOf" srcId="{EB2EE5C0-3D2A-464E-948A-04B754068327}" destId="{FA1212A6-8429-4BE9-AE36-EC2496E73264}" srcOrd="1" destOrd="0" presId="urn:microsoft.com/office/officeart/2005/8/layout/default"/>
    <dgm:cxn modelId="{8A4FF4D6-5472-4113-9F4B-6CD425254971}" type="presParOf" srcId="{EB2EE5C0-3D2A-464E-948A-04B754068327}" destId="{BDFF50E2-3C7C-4A99-A8AD-BD098531353D}" srcOrd="2" destOrd="0" presId="urn:microsoft.com/office/officeart/2005/8/layout/default"/>
    <dgm:cxn modelId="{1EF7DF74-1D7F-4AE2-A5FA-D9BEEE3306B0}" type="presParOf" srcId="{EB2EE5C0-3D2A-464E-948A-04B754068327}" destId="{4A3B82E7-4074-4021-8CE1-1CE6242864E5}" srcOrd="3" destOrd="0" presId="urn:microsoft.com/office/officeart/2005/8/layout/default"/>
    <dgm:cxn modelId="{E7DEFA12-ADE6-4B23-90FF-3304987F0005}" type="presParOf" srcId="{EB2EE5C0-3D2A-464E-948A-04B754068327}" destId="{769941B7-9CB7-42AF-BB77-5B8971EBB377}" srcOrd="4" destOrd="0" presId="urn:microsoft.com/office/officeart/2005/8/layout/default"/>
    <dgm:cxn modelId="{7EBFB10F-F930-4FD0-90FC-9DDF58927C7E}" type="presParOf" srcId="{EB2EE5C0-3D2A-464E-948A-04B754068327}" destId="{10957D42-E701-4EAE-A411-4559DF67B71A}" srcOrd="5" destOrd="0" presId="urn:microsoft.com/office/officeart/2005/8/layout/default"/>
    <dgm:cxn modelId="{CC20E426-E471-4BC6-8CBA-790FAFF92CBF}" type="presParOf" srcId="{EB2EE5C0-3D2A-464E-948A-04B754068327}" destId="{6D46807D-D792-4F4D-8867-2FF44279B9C2}" srcOrd="6" destOrd="0" presId="urn:microsoft.com/office/officeart/2005/8/layout/default"/>
    <dgm:cxn modelId="{51B05E62-7DA0-4E3B-950B-AE382E90103D}" type="presParOf" srcId="{EB2EE5C0-3D2A-464E-948A-04B754068327}" destId="{2A638B15-9C8A-4200-840F-4FA0C6A729F4}" srcOrd="7" destOrd="0" presId="urn:microsoft.com/office/officeart/2005/8/layout/default"/>
    <dgm:cxn modelId="{980C6966-3C27-43BF-A4EC-05F90BF9B159}" type="presParOf" srcId="{EB2EE5C0-3D2A-464E-948A-04B754068327}" destId="{AB18B7BB-A7B9-492F-B4B7-5D712CCDAA23}" srcOrd="8" destOrd="0" presId="urn:microsoft.com/office/officeart/2005/8/layout/default"/>
    <dgm:cxn modelId="{E9D1B3AF-49FA-4829-91BA-5CA77C8916A0}" type="presParOf" srcId="{EB2EE5C0-3D2A-464E-948A-04B754068327}" destId="{C5B90616-DDC5-49F6-946F-AA84AA33F8FB}" srcOrd="9" destOrd="0" presId="urn:microsoft.com/office/officeart/2005/8/layout/default"/>
    <dgm:cxn modelId="{189AF10A-7AAD-4FD1-BBEE-82F9564E4B54}" type="presParOf" srcId="{EB2EE5C0-3D2A-464E-948A-04B754068327}" destId="{42094572-9C87-427C-B2DA-15B0DCBD6E86}" srcOrd="10"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15BCDE4-C22F-4DDD-AC3B-AD9009AB4CF8}">
      <dsp:nvSpPr>
        <dsp:cNvPr id="0" name=""/>
        <dsp:cNvSpPr/>
      </dsp:nvSpPr>
      <dsp:spPr>
        <a:xfrm>
          <a:off x="402550" y="1992"/>
          <a:ext cx="3034531" cy="1820718"/>
        </a:xfrm>
        <a:prstGeom prst="rect">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lvl="0" algn="ctr" defTabSz="977900">
            <a:lnSpc>
              <a:spcPct val="90000"/>
            </a:lnSpc>
            <a:spcBef>
              <a:spcPct val="0"/>
            </a:spcBef>
            <a:spcAft>
              <a:spcPct val="35000"/>
            </a:spcAft>
          </a:pPr>
          <a:r>
            <a:rPr lang="en-GB" sz="2200" kern="1200" dirty="0">
              <a:latin typeface="Baskerville Old Face" panose="02020602080505020303" pitchFamily="18" charset="0"/>
            </a:rPr>
            <a:t>Thinking logically rather than numerically</a:t>
          </a:r>
          <a:endParaRPr lang="en-US" sz="2200" kern="1200" dirty="0">
            <a:latin typeface="Baskerville Old Face" panose="02020602080505020303" pitchFamily="18" charset="0"/>
          </a:endParaRPr>
        </a:p>
      </dsp:txBody>
      <dsp:txXfrm>
        <a:off x="402550" y="1992"/>
        <a:ext cx="3034531" cy="1820718"/>
      </dsp:txXfrm>
    </dsp:sp>
    <dsp:sp modelId="{BDFF50E2-3C7C-4A99-A8AD-BD098531353D}">
      <dsp:nvSpPr>
        <dsp:cNvPr id="0" name=""/>
        <dsp:cNvSpPr/>
      </dsp:nvSpPr>
      <dsp:spPr>
        <a:xfrm>
          <a:off x="3740534" y="1992"/>
          <a:ext cx="3034531" cy="1820718"/>
        </a:xfrm>
        <a:prstGeom prst="rect">
          <a:avLst/>
        </a:prstGeom>
        <a:solidFill>
          <a:schemeClr val="accent5">
            <a:hueOff val="-1351709"/>
            <a:satOff val="-3484"/>
            <a:lumOff val="-2353"/>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lvl="0" algn="ctr" defTabSz="977900">
            <a:lnSpc>
              <a:spcPct val="90000"/>
            </a:lnSpc>
            <a:spcBef>
              <a:spcPct val="0"/>
            </a:spcBef>
            <a:spcAft>
              <a:spcPct val="35000"/>
            </a:spcAft>
          </a:pPr>
          <a:r>
            <a:rPr lang="en-GB" sz="2200" kern="1200" dirty="0">
              <a:latin typeface="Baskerville Old Face" panose="02020602080505020303" pitchFamily="18" charset="0"/>
            </a:rPr>
            <a:t>Arithmetic you reason with numbers, algebra you reason about numbers</a:t>
          </a:r>
          <a:endParaRPr lang="en-US" sz="2200" kern="1200" dirty="0">
            <a:latin typeface="Baskerville Old Face" panose="02020602080505020303" pitchFamily="18" charset="0"/>
          </a:endParaRPr>
        </a:p>
      </dsp:txBody>
      <dsp:txXfrm>
        <a:off x="3740534" y="1992"/>
        <a:ext cx="3034531" cy="1820718"/>
      </dsp:txXfrm>
    </dsp:sp>
    <dsp:sp modelId="{769941B7-9CB7-42AF-BB77-5B8971EBB377}">
      <dsp:nvSpPr>
        <dsp:cNvPr id="0" name=""/>
        <dsp:cNvSpPr/>
      </dsp:nvSpPr>
      <dsp:spPr>
        <a:xfrm>
          <a:off x="7078518" y="1992"/>
          <a:ext cx="3034531" cy="1820718"/>
        </a:xfrm>
        <a:prstGeom prst="rect">
          <a:avLst/>
        </a:prstGeom>
        <a:solidFill>
          <a:schemeClr val="accent5">
            <a:hueOff val="-2703417"/>
            <a:satOff val="-6968"/>
            <a:lumOff val="-4706"/>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lvl="0" algn="ctr" defTabSz="977900">
            <a:lnSpc>
              <a:spcPct val="90000"/>
            </a:lnSpc>
            <a:spcBef>
              <a:spcPct val="0"/>
            </a:spcBef>
            <a:spcAft>
              <a:spcPct val="35000"/>
            </a:spcAft>
          </a:pPr>
          <a:r>
            <a:rPr lang="en-GB" sz="2200" kern="1200" dirty="0">
              <a:latin typeface="Baskerville Old Face" panose="02020602080505020303" pitchFamily="18" charset="0"/>
            </a:rPr>
            <a:t>Arithmetic involves quantitative reasoning with numbers; algebra involves qualitative reasoning about numbers</a:t>
          </a:r>
          <a:endParaRPr lang="en-US" sz="2200" kern="1200" dirty="0">
            <a:latin typeface="Baskerville Old Face" panose="02020602080505020303" pitchFamily="18" charset="0"/>
          </a:endParaRPr>
        </a:p>
      </dsp:txBody>
      <dsp:txXfrm>
        <a:off x="7078518" y="1992"/>
        <a:ext cx="3034531" cy="1820718"/>
      </dsp:txXfrm>
    </dsp:sp>
    <dsp:sp modelId="{6D46807D-D792-4F4D-8867-2FF44279B9C2}">
      <dsp:nvSpPr>
        <dsp:cNvPr id="0" name=""/>
        <dsp:cNvSpPr/>
      </dsp:nvSpPr>
      <dsp:spPr>
        <a:xfrm>
          <a:off x="402550" y="2126164"/>
          <a:ext cx="3034531" cy="1820718"/>
        </a:xfrm>
        <a:prstGeom prst="rect">
          <a:avLst/>
        </a:prstGeom>
        <a:solidFill>
          <a:schemeClr val="accent5">
            <a:hueOff val="-4055126"/>
            <a:satOff val="-10451"/>
            <a:lumOff val="-7059"/>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lvl="0" algn="ctr" defTabSz="977900">
            <a:lnSpc>
              <a:spcPct val="90000"/>
            </a:lnSpc>
            <a:spcBef>
              <a:spcPct val="0"/>
            </a:spcBef>
            <a:spcAft>
              <a:spcPct val="35000"/>
            </a:spcAft>
          </a:pPr>
          <a:r>
            <a:rPr lang="en-GB" sz="2200" kern="1200" dirty="0">
              <a:latin typeface="Baskerville Old Face" panose="02020602080505020303" pitchFamily="18" charset="0"/>
            </a:rPr>
            <a:t>A key feature is the introduction and naming of an unknown and logical reasoning to find its value.</a:t>
          </a:r>
          <a:endParaRPr lang="en-US" sz="2200" kern="1200" dirty="0">
            <a:latin typeface="Baskerville Old Face" panose="02020602080505020303" pitchFamily="18" charset="0"/>
          </a:endParaRPr>
        </a:p>
      </dsp:txBody>
      <dsp:txXfrm>
        <a:off x="402550" y="2126164"/>
        <a:ext cx="3034531" cy="1820718"/>
      </dsp:txXfrm>
    </dsp:sp>
    <dsp:sp modelId="{AB18B7BB-A7B9-492F-B4B7-5D712CCDAA23}">
      <dsp:nvSpPr>
        <dsp:cNvPr id="0" name=""/>
        <dsp:cNvSpPr/>
      </dsp:nvSpPr>
      <dsp:spPr>
        <a:xfrm>
          <a:off x="3740534" y="2126164"/>
          <a:ext cx="3034531" cy="1820718"/>
        </a:xfrm>
        <a:prstGeom prst="rect">
          <a:avLst/>
        </a:prstGeom>
        <a:solidFill>
          <a:schemeClr val="accent5">
            <a:hueOff val="-5406834"/>
            <a:satOff val="-13935"/>
            <a:lumOff val="-9412"/>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lvl="0" algn="ctr" defTabSz="977900">
            <a:lnSpc>
              <a:spcPct val="90000"/>
            </a:lnSpc>
            <a:spcBef>
              <a:spcPct val="0"/>
            </a:spcBef>
            <a:spcAft>
              <a:spcPct val="35000"/>
            </a:spcAft>
          </a:pPr>
          <a:r>
            <a:rPr lang="en-GB" sz="2200" kern="1200" dirty="0">
              <a:latin typeface="Baskerville Old Face" panose="02020602080505020303" pitchFamily="18" charset="0"/>
            </a:rPr>
            <a:t>Substituting numbers is arithmetic, not algebra</a:t>
          </a:r>
          <a:endParaRPr lang="en-US" sz="2200" kern="1200" dirty="0">
            <a:latin typeface="Baskerville Old Face" panose="02020602080505020303" pitchFamily="18" charset="0"/>
          </a:endParaRPr>
        </a:p>
      </dsp:txBody>
      <dsp:txXfrm>
        <a:off x="3740534" y="2126164"/>
        <a:ext cx="3034531" cy="1820718"/>
      </dsp:txXfrm>
    </dsp:sp>
    <dsp:sp modelId="{42094572-9C87-427C-B2DA-15B0DCBD6E86}">
      <dsp:nvSpPr>
        <dsp:cNvPr id="0" name=""/>
        <dsp:cNvSpPr/>
      </dsp:nvSpPr>
      <dsp:spPr>
        <a:xfrm>
          <a:off x="7078518" y="2126164"/>
          <a:ext cx="3034531" cy="1820718"/>
        </a:xfrm>
        <a:prstGeom prst="rect">
          <a:avLst/>
        </a:prstGeom>
        <a:solidFill>
          <a:schemeClr val="accent5">
            <a:hueOff val="-6758543"/>
            <a:satOff val="-17419"/>
            <a:lumOff val="-11765"/>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lvl="0" algn="ctr" defTabSz="977900">
            <a:lnSpc>
              <a:spcPct val="90000"/>
            </a:lnSpc>
            <a:spcBef>
              <a:spcPct val="0"/>
            </a:spcBef>
            <a:spcAft>
              <a:spcPct val="35000"/>
            </a:spcAft>
          </a:pPr>
          <a:r>
            <a:rPr lang="en-GB" sz="2200" kern="1200" dirty="0">
              <a:latin typeface="Baskerville Old Face" panose="02020602080505020303" pitchFamily="18" charset="0"/>
            </a:rPr>
            <a:t>Deriving the formula in the first place is algebra</a:t>
          </a:r>
          <a:endParaRPr lang="en-US" sz="2200" kern="1200" dirty="0">
            <a:latin typeface="Baskerville Old Face" panose="02020602080505020303" pitchFamily="18" charset="0"/>
          </a:endParaRPr>
        </a:p>
      </dsp:txBody>
      <dsp:txXfrm>
        <a:off x="7078518" y="2126164"/>
        <a:ext cx="3034531" cy="1820718"/>
      </dsp:txXfrm>
    </dsp:sp>
  </dsp:spTree>
</dsp:drawing>
</file>

<file path=ppt/diagrams/layout1.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021FBD-E650-4306-9885-B73A0ACDACFE}"/>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631BCDFD-F3B4-47DE-BCD0-48DF8556AC72}"/>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28F3F163-9691-41AE-8581-5A45A2CD11A8}"/>
              </a:ext>
            </a:extLst>
          </p:cNvPr>
          <p:cNvSpPr>
            <a:spLocks noGrp="1"/>
          </p:cNvSpPr>
          <p:nvPr>
            <p:ph type="dt" sz="half" idx="10"/>
          </p:nvPr>
        </p:nvSpPr>
        <p:spPr/>
        <p:txBody>
          <a:bodyPr/>
          <a:lstStyle/>
          <a:p>
            <a:fld id="{BA193A48-3223-4221-8275-DC9EDFB56336}" type="datetimeFigureOut">
              <a:rPr lang="en-GB" smtClean="0"/>
              <a:t>01/11/2021</a:t>
            </a:fld>
            <a:endParaRPr lang="en-GB"/>
          </a:p>
        </p:txBody>
      </p:sp>
      <p:sp>
        <p:nvSpPr>
          <p:cNvPr id="5" name="Footer Placeholder 4">
            <a:extLst>
              <a:ext uri="{FF2B5EF4-FFF2-40B4-BE49-F238E27FC236}">
                <a16:creationId xmlns:a16="http://schemas.microsoft.com/office/drawing/2014/main" id="{07CD0E7A-90C7-41A7-83E5-9BF4AF1415E8}"/>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8C32E1F3-668E-446A-9A82-7AB7A8337469}"/>
              </a:ext>
            </a:extLst>
          </p:cNvPr>
          <p:cNvSpPr>
            <a:spLocks noGrp="1"/>
          </p:cNvSpPr>
          <p:nvPr>
            <p:ph type="sldNum" sz="quarter" idx="12"/>
          </p:nvPr>
        </p:nvSpPr>
        <p:spPr/>
        <p:txBody>
          <a:bodyPr/>
          <a:lstStyle/>
          <a:p>
            <a:fld id="{927B0FA6-8B66-4B5C-8219-6571FB11AED6}" type="slidenum">
              <a:rPr lang="en-GB" smtClean="0"/>
              <a:t>‹#›</a:t>
            </a:fld>
            <a:endParaRPr lang="en-GB"/>
          </a:p>
        </p:txBody>
      </p:sp>
    </p:spTree>
    <p:extLst>
      <p:ext uri="{BB962C8B-B14F-4D97-AF65-F5344CB8AC3E}">
        <p14:creationId xmlns:p14="http://schemas.microsoft.com/office/powerpoint/2010/main" val="28907595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4F0A7D-FEB2-4F81-9011-2118C997377F}"/>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5E49CFA9-F443-4786-B4CA-D9CFB504D873}"/>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0EE6406D-9E0F-4BBB-8ED7-9F2EE2C8ECD9}"/>
              </a:ext>
            </a:extLst>
          </p:cNvPr>
          <p:cNvSpPr>
            <a:spLocks noGrp="1"/>
          </p:cNvSpPr>
          <p:nvPr>
            <p:ph type="dt" sz="half" idx="10"/>
          </p:nvPr>
        </p:nvSpPr>
        <p:spPr/>
        <p:txBody>
          <a:bodyPr/>
          <a:lstStyle/>
          <a:p>
            <a:fld id="{BA193A48-3223-4221-8275-DC9EDFB56336}" type="datetimeFigureOut">
              <a:rPr lang="en-GB" smtClean="0"/>
              <a:t>01/11/2021</a:t>
            </a:fld>
            <a:endParaRPr lang="en-GB"/>
          </a:p>
        </p:txBody>
      </p:sp>
      <p:sp>
        <p:nvSpPr>
          <p:cNvPr id="5" name="Footer Placeholder 4">
            <a:extLst>
              <a:ext uri="{FF2B5EF4-FFF2-40B4-BE49-F238E27FC236}">
                <a16:creationId xmlns:a16="http://schemas.microsoft.com/office/drawing/2014/main" id="{D26E0B72-1003-4A69-8023-0363092D6BCB}"/>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A6F2A233-A6DC-45F0-8402-ABB3EE09E023}"/>
              </a:ext>
            </a:extLst>
          </p:cNvPr>
          <p:cNvSpPr>
            <a:spLocks noGrp="1"/>
          </p:cNvSpPr>
          <p:nvPr>
            <p:ph type="sldNum" sz="quarter" idx="12"/>
          </p:nvPr>
        </p:nvSpPr>
        <p:spPr/>
        <p:txBody>
          <a:bodyPr/>
          <a:lstStyle/>
          <a:p>
            <a:fld id="{927B0FA6-8B66-4B5C-8219-6571FB11AED6}" type="slidenum">
              <a:rPr lang="en-GB" smtClean="0"/>
              <a:t>‹#›</a:t>
            </a:fld>
            <a:endParaRPr lang="en-GB"/>
          </a:p>
        </p:txBody>
      </p:sp>
    </p:spTree>
    <p:extLst>
      <p:ext uri="{BB962C8B-B14F-4D97-AF65-F5344CB8AC3E}">
        <p14:creationId xmlns:p14="http://schemas.microsoft.com/office/powerpoint/2010/main" val="298665468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B697F2D2-CE38-4BDE-AB45-6E161BDCFFA2}"/>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1BCD81F8-516E-4086-9462-EC39033C04AE}"/>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9B279B8D-2EBD-43BE-8E25-1C7B3E25BEF7}"/>
              </a:ext>
            </a:extLst>
          </p:cNvPr>
          <p:cNvSpPr>
            <a:spLocks noGrp="1"/>
          </p:cNvSpPr>
          <p:nvPr>
            <p:ph type="dt" sz="half" idx="10"/>
          </p:nvPr>
        </p:nvSpPr>
        <p:spPr/>
        <p:txBody>
          <a:bodyPr/>
          <a:lstStyle/>
          <a:p>
            <a:fld id="{BA193A48-3223-4221-8275-DC9EDFB56336}" type="datetimeFigureOut">
              <a:rPr lang="en-GB" smtClean="0"/>
              <a:t>01/11/2021</a:t>
            </a:fld>
            <a:endParaRPr lang="en-GB"/>
          </a:p>
        </p:txBody>
      </p:sp>
      <p:sp>
        <p:nvSpPr>
          <p:cNvPr id="5" name="Footer Placeholder 4">
            <a:extLst>
              <a:ext uri="{FF2B5EF4-FFF2-40B4-BE49-F238E27FC236}">
                <a16:creationId xmlns:a16="http://schemas.microsoft.com/office/drawing/2014/main" id="{CB43FCC0-2D8B-4506-A2EA-D5F5F892226F}"/>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09323B5D-D09B-4AAF-8AA2-CCB0E3A98816}"/>
              </a:ext>
            </a:extLst>
          </p:cNvPr>
          <p:cNvSpPr>
            <a:spLocks noGrp="1"/>
          </p:cNvSpPr>
          <p:nvPr>
            <p:ph type="sldNum" sz="quarter" idx="12"/>
          </p:nvPr>
        </p:nvSpPr>
        <p:spPr/>
        <p:txBody>
          <a:bodyPr/>
          <a:lstStyle/>
          <a:p>
            <a:fld id="{927B0FA6-8B66-4B5C-8219-6571FB11AED6}" type="slidenum">
              <a:rPr lang="en-GB" smtClean="0"/>
              <a:t>‹#›</a:t>
            </a:fld>
            <a:endParaRPr lang="en-GB"/>
          </a:p>
        </p:txBody>
      </p:sp>
    </p:spTree>
    <p:extLst>
      <p:ext uri="{BB962C8B-B14F-4D97-AF65-F5344CB8AC3E}">
        <p14:creationId xmlns:p14="http://schemas.microsoft.com/office/powerpoint/2010/main" val="39751358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CE3C4F-3A59-4701-A9D8-DBDBA9694B85}"/>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56C4AB94-C93A-4634-9A96-168FF908A1A6}"/>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2258F0F3-9F59-4FED-9D3B-361415D35CB5}"/>
              </a:ext>
            </a:extLst>
          </p:cNvPr>
          <p:cNvSpPr>
            <a:spLocks noGrp="1"/>
          </p:cNvSpPr>
          <p:nvPr>
            <p:ph type="dt" sz="half" idx="10"/>
          </p:nvPr>
        </p:nvSpPr>
        <p:spPr/>
        <p:txBody>
          <a:bodyPr/>
          <a:lstStyle/>
          <a:p>
            <a:fld id="{BA193A48-3223-4221-8275-DC9EDFB56336}" type="datetimeFigureOut">
              <a:rPr lang="en-GB" smtClean="0"/>
              <a:t>01/11/2021</a:t>
            </a:fld>
            <a:endParaRPr lang="en-GB"/>
          </a:p>
        </p:txBody>
      </p:sp>
      <p:sp>
        <p:nvSpPr>
          <p:cNvPr id="5" name="Footer Placeholder 4">
            <a:extLst>
              <a:ext uri="{FF2B5EF4-FFF2-40B4-BE49-F238E27FC236}">
                <a16:creationId xmlns:a16="http://schemas.microsoft.com/office/drawing/2014/main" id="{DA4660D3-9A61-4451-A4A3-3A1C44D2815B}"/>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C60828A3-62AA-4306-B084-F1248325C754}"/>
              </a:ext>
            </a:extLst>
          </p:cNvPr>
          <p:cNvSpPr>
            <a:spLocks noGrp="1"/>
          </p:cNvSpPr>
          <p:nvPr>
            <p:ph type="sldNum" sz="quarter" idx="12"/>
          </p:nvPr>
        </p:nvSpPr>
        <p:spPr/>
        <p:txBody>
          <a:bodyPr/>
          <a:lstStyle/>
          <a:p>
            <a:fld id="{927B0FA6-8B66-4B5C-8219-6571FB11AED6}" type="slidenum">
              <a:rPr lang="en-GB" smtClean="0"/>
              <a:t>‹#›</a:t>
            </a:fld>
            <a:endParaRPr lang="en-GB"/>
          </a:p>
        </p:txBody>
      </p:sp>
    </p:spTree>
    <p:extLst>
      <p:ext uri="{BB962C8B-B14F-4D97-AF65-F5344CB8AC3E}">
        <p14:creationId xmlns:p14="http://schemas.microsoft.com/office/powerpoint/2010/main" val="7263670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3F085E-3086-4354-A58C-4A5FD7867984}"/>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7D5E332D-E91B-4300-848B-BA3B1384D06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E1DE2E15-49C6-4DE9-895B-5EC3D92E2BBC}"/>
              </a:ext>
            </a:extLst>
          </p:cNvPr>
          <p:cNvSpPr>
            <a:spLocks noGrp="1"/>
          </p:cNvSpPr>
          <p:nvPr>
            <p:ph type="dt" sz="half" idx="10"/>
          </p:nvPr>
        </p:nvSpPr>
        <p:spPr/>
        <p:txBody>
          <a:bodyPr/>
          <a:lstStyle/>
          <a:p>
            <a:fld id="{BA193A48-3223-4221-8275-DC9EDFB56336}" type="datetimeFigureOut">
              <a:rPr lang="en-GB" smtClean="0"/>
              <a:t>01/11/2021</a:t>
            </a:fld>
            <a:endParaRPr lang="en-GB"/>
          </a:p>
        </p:txBody>
      </p:sp>
      <p:sp>
        <p:nvSpPr>
          <p:cNvPr id="5" name="Footer Placeholder 4">
            <a:extLst>
              <a:ext uri="{FF2B5EF4-FFF2-40B4-BE49-F238E27FC236}">
                <a16:creationId xmlns:a16="http://schemas.microsoft.com/office/drawing/2014/main" id="{D499FC0C-6716-4B5A-8D07-34A138483AFA}"/>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040986F3-21E5-4EB1-A305-77CB16F5DD60}"/>
              </a:ext>
            </a:extLst>
          </p:cNvPr>
          <p:cNvSpPr>
            <a:spLocks noGrp="1"/>
          </p:cNvSpPr>
          <p:nvPr>
            <p:ph type="sldNum" sz="quarter" idx="12"/>
          </p:nvPr>
        </p:nvSpPr>
        <p:spPr/>
        <p:txBody>
          <a:bodyPr/>
          <a:lstStyle/>
          <a:p>
            <a:fld id="{927B0FA6-8B66-4B5C-8219-6571FB11AED6}" type="slidenum">
              <a:rPr lang="en-GB" smtClean="0"/>
              <a:t>‹#›</a:t>
            </a:fld>
            <a:endParaRPr lang="en-GB"/>
          </a:p>
        </p:txBody>
      </p:sp>
    </p:spTree>
    <p:extLst>
      <p:ext uri="{BB962C8B-B14F-4D97-AF65-F5344CB8AC3E}">
        <p14:creationId xmlns:p14="http://schemas.microsoft.com/office/powerpoint/2010/main" val="23574981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036097-0741-4A70-A7EC-59DD5F6E4EC3}"/>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C9FF2848-78FC-4533-BDCA-4DC931AFF7B7}"/>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ED0FE76F-7E90-4942-A0F4-E82DC5F83C53}"/>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AF37A8C2-4058-438D-AD6D-6D01F36EE352}"/>
              </a:ext>
            </a:extLst>
          </p:cNvPr>
          <p:cNvSpPr>
            <a:spLocks noGrp="1"/>
          </p:cNvSpPr>
          <p:nvPr>
            <p:ph type="dt" sz="half" idx="10"/>
          </p:nvPr>
        </p:nvSpPr>
        <p:spPr/>
        <p:txBody>
          <a:bodyPr/>
          <a:lstStyle/>
          <a:p>
            <a:fld id="{BA193A48-3223-4221-8275-DC9EDFB56336}" type="datetimeFigureOut">
              <a:rPr lang="en-GB" smtClean="0"/>
              <a:t>01/11/2021</a:t>
            </a:fld>
            <a:endParaRPr lang="en-GB"/>
          </a:p>
        </p:txBody>
      </p:sp>
      <p:sp>
        <p:nvSpPr>
          <p:cNvPr id="6" name="Footer Placeholder 5">
            <a:extLst>
              <a:ext uri="{FF2B5EF4-FFF2-40B4-BE49-F238E27FC236}">
                <a16:creationId xmlns:a16="http://schemas.microsoft.com/office/drawing/2014/main" id="{EA8A8E38-FD99-4C52-B16A-B66E24443F25}"/>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527FEE15-8242-47C3-88C0-70C9D0E3DA21}"/>
              </a:ext>
            </a:extLst>
          </p:cNvPr>
          <p:cNvSpPr>
            <a:spLocks noGrp="1"/>
          </p:cNvSpPr>
          <p:nvPr>
            <p:ph type="sldNum" sz="quarter" idx="12"/>
          </p:nvPr>
        </p:nvSpPr>
        <p:spPr/>
        <p:txBody>
          <a:bodyPr/>
          <a:lstStyle/>
          <a:p>
            <a:fld id="{927B0FA6-8B66-4B5C-8219-6571FB11AED6}" type="slidenum">
              <a:rPr lang="en-GB" smtClean="0"/>
              <a:t>‹#›</a:t>
            </a:fld>
            <a:endParaRPr lang="en-GB"/>
          </a:p>
        </p:txBody>
      </p:sp>
    </p:spTree>
    <p:extLst>
      <p:ext uri="{BB962C8B-B14F-4D97-AF65-F5344CB8AC3E}">
        <p14:creationId xmlns:p14="http://schemas.microsoft.com/office/powerpoint/2010/main" val="140054053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A29542-E173-4349-A1CB-BDCA99E72CA8}"/>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14A030D4-5C11-488F-9C39-059C0CCA59A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54FCA8EB-DEC2-4434-A4A6-77EA1CB844DB}"/>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1F077C36-E933-455D-BCA5-789B9D08BD2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0F8A3F58-B477-4A7E-B732-9AF902095538}"/>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0BA886A4-54E5-44A5-9EAC-0CF6170647C0}"/>
              </a:ext>
            </a:extLst>
          </p:cNvPr>
          <p:cNvSpPr>
            <a:spLocks noGrp="1"/>
          </p:cNvSpPr>
          <p:nvPr>
            <p:ph type="dt" sz="half" idx="10"/>
          </p:nvPr>
        </p:nvSpPr>
        <p:spPr/>
        <p:txBody>
          <a:bodyPr/>
          <a:lstStyle/>
          <a:p>
            <a:fld id="{BA193A48-3223-4221-8275-DC9EDFB56336}" type="datetimeFigureOut">
              <a:rPr lang="en-GB" smtClean="0"/>
              <a:t>01/11/2021</a:t>
            </a:fld>
            <a:endParaRPr lang="en-GB"/>
          </a:p>
        </p:txBody>
      </p:sp>
      <p:sp>
        <p:nvSpPr>
          <p:cNvPr id="8" name="Footer Placeholder 7">
            <a:extLst>
              <a:ext uri="{FF2B5EF4-FFF2-40B4-BE49-F238E27FC236}">
                <a16:creationId xmlns:a16="http://schemas.microsoft.com/office/drawing/2014/main" id="{3F47F59A-AA65-4FB9-BED8-3C4CD38456F4}"/>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71B2753B-1044-4793-B514-B079AE647C45}"/>
              </a:ext>
            </a:extLst>
          </p:cNvPr>
          <p:cNvSpPr>
            <a:spLocks noGrp="1"/>
          </p:cNvSpPr>
          <p:nvPr>
            <p:ph type="sldNum" sz="quarter" idx="12"/>
          </p:nvPr>
        </p:nvSpPr>
        <p:spPr/>
        <p:txBody>
          <a:bodyPr/>
          <a:lstStyle/>
          <a:p>
            <a:fld id="{927B0FA6-8B66-4B5C-8219-6571FB11AED6}" type="slidenum">
              <a:rPr lang="en-GB" smtClean="0"/>
              <a:t>‹#›</a:t>
            </a:fld>
            <a:endParaRPr lang="en-GB"/>
          </a:p>
        </p:txBody>
      </p:sp>
    </p:spTree>
    <p:extLst>
      <p:ext uri="{BB962C8B-B14F-4D97-AF65-F5344CB8AC3E}">
        <p14:creationId xmlns:p14="http://schemas.microsoft.com/office/powerpoint/2010/main" val="36595552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8CE813-1509-4F81-9B0B-36EAB0C8AE80}"/>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2D770E82-DE2C-44F1-B5A4-0FF11B5B2231}"/>
              </a:ext>
            </a:extLst>
          </p:cNvPr>
          <p:cNvSpPr>
            <a:spLocks noGrp="1"/>
          </p:cNvSpPr>
          <p:nvPr>
            <p:ph type="dt" sz="half" idx="10"/>
          </p:nvPr>
        </p:nvSpPr>
        <p:spPr/>
        <p:txBody>
          <a:bodyPr/>
          <a:lstStyle/>
          <a:p>
            <a:fld id="{BA193A48-3223-4221-8275-DC9EDFB56336}" type="datetimeFigureOut">
              <a:rPr lang="en-GB" smtClean="0"/>
              <a:t>01/11/2021</a:t>
            </a:fld>
            <a:endParaRPr lang="en-GB"/>
          </a:p>
        </p:txBody>
      </p:sp>
      <p:sp>
        <p:nvSpPr>
          <p:cNvPr id="4" name="Footer Placeholder 3">
            <a:extLst>
              <a:ext uri="{FF2B5EF4-FFF2-40B4-BE49-F238E27FC236}">
                <a16:creationId xmlns:a16="http://schemas.microsoft.com/office/drawing/2014/main" id="{0C3E7D55-EE9A-44AE-85B2-20D26D934B60}"/>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75F24175-23CD-4A4B-A68B-238A2874EA00}"/>
              </a:ext>
            </a:extLst>
          </p:cNvPr>
          <p:cNvSpPr>
            <a:spLocks noGrp="1"/>
          </p:cNvSpPr>
          <p:nvPr>
            <p:ph type="sldNum" sz="quarter" idx="12"/>
          </p:nvPr>
        </p:nvSpPr>
        <p:spPr/>
        <p:txBody>
          <a:bodyPr/>
          <a:lstStyle/>
          <a:p>
            <a:fld id="{927B0FA6-8B66-4B5C-8219-6571FB11AED6}" type="slidenum">
              <a:rPr lang="en-GB" smtClean="0"/>
              <a:t>‹#›</a:t>
            </a:fld>
            <a:endParaRPr lang="en-GB"/>
          </a:p>
        </p:txBody>
      </p:sp>
    </p:spTree>
    <p:extLst>
      <p:ext uri="{BB962C8B-B14F-4D97-AF65-F5344CB8AC3E}">
        <p14:creationId xmlns:p14="http://schemas.microsoft.com/office/powerpoint/2010/main" val="264635292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019EAB3-2733-4CD8-9C74-5EB56B3310F0}"/>
              </a:ext>
            </a:extLst>
          </p:cNvPr>
          <p:cNvSpPr>
            <a:spLocks noGrp="1"/>
          </p:cNvSpPr>
          <p:nvPr>
            <p:ph type="dt" sz="half" idx="10"/>
          </p:nvPr>
        </p:nvSpPr>
        <p:spPr/>
        <p:txBody>
          <a:bodyPr/>
          <a:lstStyle/>
          <a:p>
            <a:fld id="{BA193A48-3223-4221-8275-DC9EDFB56336}" type="datetimeFigureOut">
              <a:rPr lang="en-GB" smtClean="0"/>
              <a:t>01/11/2021</a:t>
            </a:fld>
            <a:endParaRPr lang="en-GB"/>
          </a:p>
        </p:txBody>
      </p:sp>
      <p:sp>
        <p:nvSpPr>
          <p:cNvPr id="3" name="Footer Placeholder 2">
            <a:extLst>
              <a:ext uri="{FF2B5EF4-FFF2-40B4-BE49-F238E27FC236}">
                <a16:creationId xmlns:a16="http://schemas.microsoft.com/office/drawing/2014/main" id="{F7DA17A8-960E-4B6A-8599-18F2D13FC722}"/>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75F62B99-D214-4109-B6E0-F1B0C08EBB10}"/>
              </a:ext>
            </a:extLst>
          </p:cNvPr>
          <p:cNvSpPr>
            <a:spLocks noGrp="1"/>
          </p:cNvSpPr>
          <p:nvPr>
            <p:ph type="sldNum" sz="quarter" idx="12"/>
          </p:nvPr>
        </p:nvSpPr>
        <p:spPr/>
        <p:txBody>
          <a:bodyPr/>
          <a:lstStyle/>
          <a:p>
            <a:fld id="{927B0FA6-8B66-4B5C-8219-6571FB11AED6}" type="slidenum">
              <a:rPr lang="en-GB" smtClean="0"/>
              <a:t>‹#›</a:t>
            </a:fld>
            <a:endParaRPr lang="en-GB"/>
          </a:p>
        </p:txBody>
      </p:sp>
    </p:spTree>
    <p:extLst>
      <p:ext uri="{BB962C8B-B14F-4D97-AF65-F5344CB8AC3E}">
        <p14:creationId xmlns:p14="http://schemas.microsoft.com/office/powerpoint/2010/main" val="35825255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767343-EF18-4AE8-8DB5-E1337199E3E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907C2542-C0CC-4820-B52A-6C38365C191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799D5739-DD8C-4B96-85FF-8047D13AF8E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E34B57E-3A31-4921-8E58-F4563C65597F}"/>
              </a:ext>
            </a:extLst>
          </p:cNvPr>
          <p:cNvSpPr>
            <a:spLocks noGrp="1"/>
          </p:cNvSpPr>
          <p:nvPr>
            <p:ph type="dt" sz="half" idx="10"/>
          </p:nvPr>
        </p:nvSpPr>
        <p:spPr/>
        <p:txBody>
          <a:bodyPr/>
          <a:lstStyle/>
          <a:p>
            <a:fld id="{BA193A48-3223-4221-8275-DC9EDFB56336}" type="datetimeFigureOut">
              <a:rPr lang="en-GB" smtClean="0"/>
              <a:t>01/11/2021</a:t>
            </a:fld>
            <a:endParaRPr lang="en-GB"/>
          </a:p>
        </p:txBody>
      </p:sp>
      <p:sp>
        <p:nvSpPr>
          <p:cNvPr id="6" name="Footer Placeholder 5">
            <a:extLst>
              <a:ext uri="{FF2B5EF4-FFF2-40B4-BE49-F238E27FC236}">
                <a16:creationId xmlns:a16="http://schemas.microsoft.com/office/drawing/2014/main" id="{8C82E4AF-1DBE-4BF7-9B8E-5354964F7418}"/>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2E2CCB02-3BA3-4F4F-96E7-6A3EA0EDE885}"/>
              </a:ext>
            </a:extLst>
          </p:cNvPr>
          <p:cNvSpPr>
            <a:spLocks noGrp="1"/>
          </p:cNvSpPr>
          <p:nvPr>
            <p:ph type="sldNum" sz="quarter" idx="12"/>
          </p:nvPr>
        </p:nvSpPr>
        <p:spPr/>
        <p:txBody>
          <a:bodyPr/>
          <a:lstStyle/>
          <a:p>
            <a:fld id="{927B0FA6-8B66-4B5C-8219-6571FB11AED6}" type="slidenum">
              <a:rPr lang="en-GB" smtClean="0"/>
              <a:t>‹#›</a:t>
            </a:fld>
            <a:endParaRPr lang="en-GB"/>
          </a:p>
        </p:txBody>
      </p:sp>
    </p:spTree>
    <p:extLst>
      <p:ext uri="{BB962C8B-B14F-4D97-AF65-F5344CB8AC3E}">
        <p14:creationId xmlns:p14="http://schemas.microsoft.com/office/powerpoint/2010/main" val="43276907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7C2409-913D-4C62-8C3B-F545438B50A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C296DE09-CD9D-417E-A55C-A4AB78CDB6F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7B2DD0A0-7A59-4EDC-8D3D-12274ABF4DC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2A3C14E-36A5-4493-8D69-3BDFB32A7383}"/>
              </a:ext>
            </a:extLst>
          </p:cNvPr>
          <p:cNvSpPr>
            <a:spLocks noGrp="1"/>
          </p:cNvSpPr>
          <p:nvPr>
            <p:ph type="dt" sz="half" idx="10"/>
          </p:nvPr>
        </p:nvSpPr>
        <p:spPr/>
        <p:txBody>
          <a:bodyPr/>
          <a:lstStyle/>
          <a:p>
            <a:fld id="{BA193A48-3223-4221-8275-DC9EDFB56336}" type="datetimeFigureOut">
              <a:rPr lang="en-GB" smtClean="0"/>
              <a:t>01/11/2021</a:t>
            </a:fld>
            <a:endParaRPr lang="en-GB"/>
          </a:p>
        </p:txBody>
      </p:sp>
      <p:sp>
        <p:nvSpPr>
          <p:cNvPr id="6" name="Footer Placeholder 5">
            <a:extLst>
              <a:ext uri="{FF2B5EF4-FFF2-40B4-BE49-F238E27FC236}">
                <a16:creationId xmlns:a16="http://schemas.microsoft.com/office/drawing/2014/main" id="{CEC7AA12-B0A6-46FE-9DEA-E95EB071F4C2}"/>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65B67339-E044-4F79-8DEF-5575C50444B0}"/>
              </a:ext>
            </a:extLst>
          </p:cNvPr>
          <p:cNvSpPr>
            <a:spLocks noGrp="1"/>
          </p:cNvSpPr>
          <p:nvPr>
            <p:ph type="sldNum" sz="quarter" idx="12"/>
          </p:nvPr>
        </p:nvSpPr>
        <p:spPr/>
        <p:txBody>
          <a:bodyPr/>
          <a:lstStyle/>
          <a:p>
            <a:fld id="{927B0FA6-8B66-4B5C-8219-6571FB11AED6}" type="slidenum">
              <a:rPr lang="en-GB" smtClean="0"/>
              <a:t>‹#›</a:t>
            </a:fld>
            <a:endParaRPr lang="en-GB"/>
          </a:p>
        </p:txBody>
      </p:sp>
    </p:spTree>
    <p:extLst>
      <p:ext uri="{BB962C8B-B14F-4D97-AF65-F5344CB8AC3E}">
        <p14:creationId xmlns:p14="http://schemas.microsoft.com/office/powerpoint/2010/main" val="168639407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84B848DF-CBB6-44FF-BAF8-1E778F8AB47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59B9D966-1467-49EA-A703-4CB130B769A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9F5FA12E-12C3-4395-BE31-E1460E72CA4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A193A48-3223-4221-8275-DC9EDFB56336}" type="datetimeFigureOut">
              <a:rPr lang="en-GB" smtClean="0"/>
              <a:t>01/11/2021</a:t>
            </a:fld>
            <a:endParaRPr lang="en-GB"/>
          </a:p>
        </p:txBody>
      </p:sp>
      <p:sp>
        <p:nvSpPr>
          <p:cNvPr id="5" name="Footer Placeholder 4">
            <a:extLst>
              <a:ext uri="{FF2B5EF4-FFF2-40B4-BE49-F238E27FC236}">
                <a16:creationId xmlns:a16="http://schemas.microsoft.com/office/drawing/2014/main" id="{BAD59B00-6E3F-442F-B501-A7D945B2596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5881A505-E6DC-4CA3-96C9-D5E1FE98FC9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27B0FA6-8B66-4B5C-8219-6571FB11AED6}" type="slidenum">
              <a:rPr lang="en-GB" smtClean="0"/>
              <a:t>‹#›</a:t>
            </a:fld>
            <a:endParaRPr lang="en-GB"/>
          </a:p>
        </p:txBody>
      </p:sp>
    </p:spTree>
    <p:extLst>
      <p:ext uri="{BB962C8B-B14F-4D97-AF65-F5344CB8AC3E}">
        <p14:creationId xmlns:p14="http://schemas.microsoft.com/office/powerpoint/2010/main" val="191055085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30.png"/><Relationship Id="rId1" Type="http://schemas.openxmlformats.org/officeDocument/2006/relationships/slideLayout" Target="../slideLayouts/slideLayout2.xml"/><Relationship Id="rId4" Type="http://schemas.openxmlformats.org/officeDocument/2006/relationships/image" Target="../media/image6.jpeg"/></Relationships>
</file>

<file path=ppt/slides/_rels/slide12.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9.jp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0.jp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C27D7A02-907B-496F-BA7E-AA3780733CA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0FBA5268-0AE7-4CAD-9537-D0EB09E76406}"/>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088D065B-39DA-4077-B9CF-E489CE4C0169}"/>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85800" y="685800"/>
            <a:ext cx="10820400" cy="54864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F86F2434-A457-4C07-98B4-6718ADF5A08E}"/>
              </a:ext>
            </a:extLst>
          </p:cNvPr>
          <p:cNvSpPr>
            <a:spLocks noGrp="1"/>
          </p:cNvSpPr>
          <p:nvPr>
            <p:ph type="ctrTitle"/>
          </p:nvPr>
        </p:nvSpPr>
        <p:spPr>
          <a:xfrm>
            <a:off x="2659529" y="2085788"/>
            <a:ext cx="6884895" cy="1496649"/>
          </a:xfrm>
        </p:spPr>
        <p:txBody>
          <a:bodyPr anchor="b">
            <a:normAutofit/>
          </a:bodyPr>
          <a:lstStyle/>
          <a:p>
            <a:r>
              <a:rPr lang="en-GB" sz="3200" dirty="0">
                <a:solidFill>
                  <a:schemeClr val="tx1">
                    <a:lumMod val="65000"/>
                    <a:lumOff val="35000"/>
                  </a:schemeClr>
                </a:solidFill>
                <a:latin typeface="Baskerville Old Face" panose="02020602080505020303" pitchFamily="18" charset="0"/>
              </a:rPr>
              <a:t>A </a:t>
            </a:r>
            <a:r>
              <a:rPr lang="en-GB" sz="3200" u="sng" dirty="0">
                <a:solidFill>
                  <a:schemeClr val="tx1">
                    <a:lumMod val="65000"/>
                    <a:lumOff val="35000"/>
                  </a:schemeClr>
                </a:solidFill>
                <a:latin typeface="Baskerville Old Face" panose="02020602080505020303" pitchFamily="18" charset="0"/>
              </a:rPr>
              <a:t>Brief</a:t>
            </a:r>
            <a:r>
              <a:rPr lang="en-GB" sz="3200" dirty="0">
                <a:solidFill>
                  <a:schemeClr val="tx1">
                    <a:lumMod val="65000"/>
                    <a:lumOff val="35000"/>
                  </a:schemeClr>
                </a:solidFill>
                <a:latin typeface="Baskerville Old Face" panose="02020602080505020303" pitchFamily="18" charset="0"/>
              </a:rPr>
              <a:t> History and Philosophy of Islamic Algebra</a:t>
            </a:r>
          </a:p>
        </p:txBody>
      </p:sp>
      <p:sp>
        <p:nvSpPr>
          <p:cNvPr id="3" name="Subtitle 2">
            <a:extLst>
              <a:ext uri="{FF2B5EF4-FFF2-40B4-BE49-F238E27FC236}">
                <a16:creationId xmlns:a16="http://schemas.microsoft.com/office/drawing/2014/main" id="{FAF7D822-3B60-458F-B635-F77621DB42BD}"/>
              </a:ext>
            </a:extLst>
          </p:cNvPr>
          <p:cNvSpPr>
            <a:spLocks noGrp="1"/>
          </p:cNvSpPr>
          <p:nvPr>
            <p:ph type="subTitle" idx="1"/>
          </p:nvPr>
        </p:nvSpPr>
        <p:spPr>
          <a:xfrm>
            <a:off x="3048000" y="3948056"/>
            <a:ext cx="6096000" cy="830134"/>
          </a:xfrm>
        </p:spPr>
        <p:txBody>
          <a:bodyPr anchor="t">
            <a:normAutofit/>
          </a:bodyPr>
          <a:lstStyle/>
          <a:p>
            <a:r>
              <a:rPr lang="en-GB" sz="1400" dirty="0">
                <a:solidFill>
                  <a:schemeClr val="tx1">
                    <a:lumMod val="65000"/>
                    <a:lumOff val="35000"/>
                  </a:schemeClr>
                </a:solidFill>
                <a:latin typeface="Baskerville Old Face" panose="02020602080505020303" pitchFamily="18" charset="0"/>
              </a:rPr>
              <a:t>For the University of Oxford</a:t>
            </a:r>
          </a:p>
        </p:txBody>
      </p:sp>
    </p:spTree>
    <p:extLst>
      <p:ext uri="{BB962C8B-B14F-4D97-AF65-F5344CB8AC3E}">
        <p14:creationId xmlns:p14="http://schemas.microsoft.com/office/powerpoint/2010/main" val="1543853141"/>
      </p:ext>
    </p:extLst>
  </p:cSld>
  <p:clrMapOvr>
    <a:masterClrMapping/>
  </p:clrMapOvr>
  <p:transition spd="slow">
    <p:push dir="u"/>
  </p:transition>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00EDD19-6802-4EC3-95CE-CFFAB042CFD6}"/>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1C971558-70C8-464D-A014-58906A25BFEC}"/>
              </a:ext>
            </a:extLst>
          </p:cNvPr>
          <p:cNvSpPr>
            <a:spLocks noGrp="1"/>
          </p:cNvSpPr>
          <p:nvPr>
            <p:ph type="title"/>
          </p:nvPr>
        </p:nvSpPr>
        <p:spPr>
          <a:xfrm>
            <a:off x="838200" y="365125"/>
            <a:ext cx="10515600" cy="1325563"/>
          </a:xfrm>
        </p:spPr>
        <p:txBody>
          <a:bodyPr>
            <a:normAutofit/>
          </a:bodyPr>
          <a:lstStyle/>
          <a:p>
            <a:r>
              <a:rPr lang="en-GB" sz="5400" dirty="0">
                <a:latin typeface="Baskerville Old Face" panose="02020602080505020303" pitchFamily="18" charset="0"/>
              </a:rPr>
              <a:t>Diophantus</a:t>
            </a:r>
          </a:p>
        </p:txBody>
      </p:sp>
      <p:sp>
        <p:nvSpPr>
          <p:cNvPr id="10"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onnsiteX0" fmla="*/ 0 w 10853928"/>
              <a:gd name="connsiteY0" fmla="*/ 0 h 18288"/>
              <a:gd name="connsiteX1" fmla="*/ 461292 w 10853928"/>
              <a:gd name="connsiteY1" fmla="*/ 0 h 18288"/>
              <a:gd name="connsiteX2" fmla="*/ 1139662 w 10853928"/>
              <a:gd name="connsiteY2" fmla="*/ 0 h 18288"/>
              <a:gd name="connsiteX3" fmla="*/ 1926572 w 10853928"/>
              <a:gd name="connsiteY3" fmla="*/ 0 h 18288"/>
              <a:gd name="connsiteX4" fmla="*/ 2279325 w 10853928"/>
              <a:gd name="connsiteY4" fmla="*/ 0 h 18288"/>
              <a:gd name="connsiteX5" fmla="*/ 2632078 w 10853928"/>
              <a:gd name="connsiteY5" fmla="*/ 0 h 18288"/>
              <a:gd name="connsiteX6" fmla="*/ 3527527 w 10853928"/>
              <a:gd name="connsiteY6" fmla="*/ 0 h 18288"/>
              <a:gd name="connsiteX7" fmla="*/ 4205897 w 10853928"/>
              <a:gd name="connsiteY7" fmla="*/ 0 h 18288"/>
              <a:gd name="connsiteX8" fmla="*/ 4558650 w 10853928"/>
              <a:gd name="connsiteY8" fmla="*/ 0 h 18288"/>
              <a:gd name="connsiteX9" fmla="*/ 5237020 w 10853928"/>
              <a:gd name="connsiteY9" fmla="*/ 0 h 18288"/>
              <a:gd name="connsiteX10" fmla="*/ 6132469 w 10853928"/>
              <a:gd name="connsiteY10" fmla="*/ 0 h 18288"/>
              <a:gd name="connsiteX11" fmla="*/ 6702301 w 10853928"/>
              <a:gd name="connsiteY11" fmla="*/ 0 h 18288"/>
              <a:gd name="connsiteX12" fmla="*/ 7272132 w 10853928"/>
              <a:gd name="connsiteY12" fmla="*/ 0 h 18288"/>
              <a:gd name="connsiteX13" fmla="*/ 7950502 w 10853928"/>
              <a:gd name="connsiteY13" fmla="*/ 0 h 18288"/>
              <a:gd name="connsiteX14" fmla="*/ 8737412 w 10853928"/>
              <a:gd name="connsiteY14" fmla="*/ 0 h 18288"/>
              <a:gd name="connsiteX15" fmla="*/ 9524322 w 10853928"/>
              <a:gd name="connsiteY15" fmla="*/ 0 h 18288"/>
              <a:gd name="connsiteX16" fmla="*/ 10853928 w 10853928"/>
              <a:gd name="connsiteY16" fmla="*/ 0 h 18288"/>
              <a:gd name="connsiteX17" fmla="*/ 10853928 w 10853928"/>
              <a:gd name="connsiteY17" fmla="*/ 18288 h 18288"/>
              <a:gd name="connsiteX18" fmla="*/ 10392636 w 10853928"/>
              <a:gd name="connsiteY18" fmla="*/ 18288 h 18288"/>
              <a:gd name="connsiteX19" fmla="*/ 9497187 w 10853928"/>
              <a:gd name="connsiteY19" fmla="*/ 18288 h 18288"/>
              <a:gd name="connsiteX20" fmla="*/ 8818817 w 10853928"/>
              <a:gd name="connsiteY20" fmla="*/ 18288 h 18288"/>
              <a:gd name="connsiteX21" fmla="*/ 8466064 w 10853928"/>
              <a:gd name="connsiteY21" fmla="*/ 18288 h 18288"/>
              <a:gd name="connsiteX22" fmla="*/ 7787693 w 10853928"/>
              <a:gd name="connsiteY22" fmla="*/ 18288 h 18288"/>
              <a:gd name="connsiteX23" fmla="*/ 7217862 w 10853928"/>
              <a:gd name="connsiteY23" fmla="*/ 18288 h 18288"/>
              <a:gd name="connsiteX24" fmla="*/ 6648031 w 10853928"/>
              <a:gd name="connsiteY24" fmla="*/ 18288 h 18288"/>
              <a:gd name="connsiteX25" fmla="*/ 6078200 w 10853928"/>
              <a:gd name="connsiteY25" fmla="*/ 18288 h 18288"/>
              <a:gd name="connsiteX26" fmla="*/ 5508368 w 10853928"/>
              <a:gd name="connsiteY26" fmla="*/ 18288 h 18288"/>
              <a:gd name="connsiteX27" fmla="*/ 4721459 w 10853928"/>
              <a:gd name="connsiteY27" fmla="*/ 18288 h 18288"/>
              <a:gd name="connsiteX28" fmla="*/ 4043088 w 10853928"/>
              <a:gd name="connsiteY28" fmla="*/ 18288 h 18288"/>
              <a:gd name="connsiteX29" fmla="*/ 3690336 w 10853928"/>
              <a:gd name="connsiteY29" fmla="*/ 18288 h 18288"/>
              <a:gd name="connsiteX30" fmla="*/ 3120504 w 10853928"/>
              <a:gd name="connsiteY30" fmla="*/ 18288 h 18288"/>
              <a:gd name="connsiteX31" fmla="*/ 2333595 w 10853928"/>
              <a:gd name="connsiteY31" fmla="*/ 18288 h 18288"/>
              <a:gd name="connsiteX32" fmla="*/ 1872303 w 10853928"/>
              <a:gd name="connsiteY32" fmla="*/ 18288 h 18288"/>
              <a:gd name="connsiteX33" fmla="*/ 976854 w 10853928"/>
              <a:gd name="connsiteY33" fmla="*/ 18288 h 18288"/>
              <a:gd name="connsiteX34" fmla="*/ 0 w 10853928"/>
              <a:gd name="connsiteY34" fmla="*/ 18288 h 18288"/>
              <a:gd name="connsiteX35" fmla="*/ 0 w 10853928"/>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xmln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B448054F-D6CC-4617-89EC-3A1FAEB92485}"/>
              </a:ext>
            </a:extLst>
          </p:cNvPr>
          <p:cNvSpPr>
            <a:spLocks noGrp="1"/>
          </p:cNvSpPr>
          <p:nvPr>
            <p:ph idx="1"/>
          </p:nvPr>
        </p:nvSpPr>
        <p:spPr>
          <a:xfrm>
            <a:off x="838200" y="1929384"/>
            <a:ext cx="10515600" cy="4251960"/>
          </a:xfrm>
        </p:spPr>
        <p:txBody>
          <a:bodyPr>
            <a:normAutofit lnSpcReduction="10000"/>
          </a:bodyPr>
          <a:lstStyle/>
          <a:p>
            <a:r>
              <a:rPr lang="en-GB" sz="2200" dirty="0">
                <a:latin typeface="Baskerville Old Face" panose="02020602080505020303" pitchFamily="18" charset="0"/>
              </a:rPr>
              <a:t>Wrote a multi volume (“algebraic”) work, </a:t>
            </a:r>
            <a:r>
              <a:rPr lang="en-GB" sz="2200" i="1" dirty="0" err="1">
                <a:latin typeface="Baskerville Old Face" panose="02020602080505020303" pitchFamily="18" charset="0"/>
              </a:rPr>
              <a:t>Arithmetica</a:t>
            </a:r>
            <a:r>
              <a:rPr lang="en-GB" sz="2200" i="1" dirty="0">
                <a:latin typeface="Baskerville Old Face" panose="02020602080505020303" pitchFamily="18" charset="0"/>
              </a:rPr>
              <a:t>.</a:t>
            </a:r>
          </a:p>
          <a:p>
            <a:r>
              <a:rPr lang="en-GB" sz="2200" dirty="0">
                <a:latin typeface="Baskerville Old Face" panose="02020602080505020303" pitchFamily="18" charset="0"/>
              </a:rPr>
              <a:t>Lived in Alexandra between 150 and 250 CE.</a:t>
            </a:r>
          </a:p>
          <a:p>
            <a:r>
              <a:rPr lang="en-GB" sz="2200" dirty="0">
                <a:latin typeface="Baskerville Old Face" panose="02020602080505020303" pitchFamily="18" charset="0"/>
              </a:rPr>
              <a:t>First clearly recognisable algebra:</a:t>
            </a:r>
          </a:p>
          <a:p>
            <a:pPr marL="0" indent="0">
              <a:buNone/>
            </a:pPr>
            <a:r>
              <a:rPr lang="en-GB" sz="2200" dirty="0">
                <a:latin typeface="Baskerville Old Face" panose="02020602080505020303" pitchFamily="18" charset="0"/>
              </a:rPr>
              <a:t> - i.e. introduce an unknown number and reason logically for find its value.</a:t>
            </a:r>
          </a:p>
          <a:p>
            <a:r>
              <a:rPr lang="en-GB" sz="2200" dirty="0">
                <a:latin typeface="Baskerville Old Face" panose="02020602080505020303" pitchFamily="18" charset="0"/>
              </a:rPr>
              <a:t>Used letters to denote the unknown. </a:t>
            </a:r>
          </a:p>
          <a:p>
            <a:r>
              <a:rPr lang="en-GB" sz="2200" dirty="0">
                <a:latin typeface="Baskerville Old Face" panose="02020602080505020303" pitchFamily="18" charset="0"/>
              </a:rPr>
              <a:t>Used negative numbers.</a:t>
            </a:r>
          </a:p>
          <a:p>
            <a:r>
              <a:rPr lang="en-GB" sz="2200" dirty="0">
                <a:latin typeface="Baskerville Old Face" panose="02020602080505020303" pitchFamily="18" charset="0"/>
              </a:rPr>
              <a:t>Solved equations using </a:t>
            </a:r>
            <a:r>
              <a:rPr lang="en-GB" sz="2200" b="1" dirty="0">
                <a:latin typeface="Baskerville Old Face" panose="02020602080505020303" pitchFamily="18" charset="0"/>
              </a:rPr>
              <a:t>restoration</a:t>
            </a:r>
            <a:r>
              <a:rPr lang="en-GB" sz="2200" dirty="0">
                <a:latin typeface="Baskerville Old Face" panose="02020602080505020303" pitchFamily="18" charset="0"/>
              </a:rPr>
              <a:t> and </a:t>
            </a:r>
            <a:r>
              <a:rPr lang="en-GB" sz="2200" b="1" dirty="0">
                <a:latin typeface="Baskerville Old Face" panose="02020602080505020303" pitchFamily="18" charset="0"/>
              </a:rPr>
              <a:t>confrontation</a:t>
            </a:r>
            <a:r>
              <a:rPr lang="en-GB" sz="2200" dirty="0">
                <a:latin typeface="Baskerville Old Face" panose="02020602080505020303" pitchFamily="18" charset="0"/>
              </a:rPr>
              <a:t>. In modern terms:</a:t>
            </a:r>
          </a:p>
          <a:p>
            <a:pPr marL="457200" indent="-457200">
              <a:buAutoNum type="arabicParenBoth"/>
            </a:pPr>
            <a:r>
              <a:rPr lang="en-GB" sz="2200" dirty="0">
                <a:latin typeface="Baskerville Old Face" panose="02020602080505020303" pitchFamily="18" charset="0"/>
              </a:rPr>
              <a:t>Moving a quantity from one side to the other with a change in sign,</a:t>
            </a:r>
          </a:p>
          <a:p>
            <a:pPr marL="457200" indent="-457200">
              <a:buAutoNum type="arabicParenBoth"/>
            </a:pPr>
            <a:r>
              <a:rPr lang="en-GB" sz="2200" dirty="0">
                <a:latin typeface="Baskerville Old Face" panose="02020602080505020303" pitchFamily="18" charset="0"/>
              </a:rPr>
              <a:t>Eliminating like terms from both sides.</a:t>
            </a:r>
          </a:p>
          <a:p>
            <a:r>
              <a:rPr lang="en-GB" sz="2200" dirty="0">
                <a:latin typeface="Baskerville Old Face" panose="02020602080505020303" pitchFamily="18" charset="0"/>
              </a:rPr>
              <a:t>First translations not made until several decades after al-Khwarizmi’s work.</a:t>
            </a:r>
          </a:p>
        </p:txBody>
      </p:sp>
    </p:spTree>
    <p:extLst>
      <p:ext uri="{BB962C8B-B14F-4D97-AF65-F5344CB8AC3E}">
        <p14:creationId xmlns:p14="http://schemas.microsoft.com/office/powerpoint/2010/main" val="2839452504"/>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wipe(down)">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wipe(down)">
                                      <p:cBhvr>
                                        <p:cTn id="17" dur="5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wipe(down)">
                                      <p:cBhvr>
                                        <p:cTn id="22" dur="500"/>
                                        <p:tgtEl>
                                          <p:spTgt spid="3">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Effect transition="in" filter="wipe(down)">
                                      <p:cBhvr>
                                        <p:cTn id="27" dur="500"/>
                                        <p:tgtEl>
                                          <p:spTgt spid="3">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grpId="0" nodeType="clickEffect">
                                  <p:stCondLst>
                                    <p:cond delay="0"/>
                                  </p:stCondLst>
                                  <p:childTnLst>
                                    <p:set>
                                      <p:cBhvr>
                                        <p:cTn id="31" dur="1" fill="hold">
                                          <p:stCondLst>
                                            <p:cond delay="0"/>
                                          </p:stCondLst>
                                        </p:cTn>
                                        <p:tgtEl>
                                          <p:spTgt spid="3">
                                            <p:txEl>
                                              <p:pRg st="4" end="4"/>
                                            </p:txEl>
                                          </p:spTgt>
                                        </p:tgtEl>
                                        <p:attrNameLst>
                                          <p:attrName>style.visibility</p:attrName>
                                        </p:attrNameLst>
                                      </p:cBhvr>
                                      <p:to>
                                        <p:strVal val="visible"/>
                                      </p:to>
                                    </p:set>
                                    <p:animEffect transition="in" filter="wipe(down)">
                                      <p:cBhvr>
                                        <p:cTn id="32" dur="500"/>
                                        <p:tgtEl>
                                          <p:spTgt spid="3">
                                            <p:txEl>
                                              <p:pRg st="4" end="4"/>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4"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Effect transition="in" filter="wipe(down)">
                                      <p:cBhvr>
                                        <p:cTn id="37" dur="500"/>
                                        <p:tgtEl>
                                          <p:spTgt spid="3">
                                            <p:txEl>
                                              <p:pRg st="5" end="5"/>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4" fill="hold" grpId="0" nodeType="clickEffect">
                                  <p:stCondLst>
                                    <p:cond delay="0"/>
                                  </p:stCondLst>
                                  <p:childTnLst>
                                    <p:set>
                                      <p:cBhvr>
                                        <p:cTn id="41" dur="1" fill="hold">
                                          <p:stCondLst>
                                            <p:cond delay="0"/>
                                          </p:stCondLst>
                                        </p:cTn>
                                        <p:tgtEl>
                                          <p:spTgt spid="3">
                                            <p:txEl>
                                              <p:pRg st="6" end="6"/>
                                            </p:txEl>
                                          </p:spTgt>
                                        </p:tgtEl>
                                        <p:attrNameLst>
                                          <p:attrName>style.visibility</p:attrName>
                                        </p:attrNameLst>
                                      </p:cBhvr>
                                      <p:to>
                                        <p:strVal val="visible"/>
                                      </p:to>
                                    </p:set>
                                    <p:animEffect transition="in" filter="wipe(down)">
                                      <p:cBhvr>
                                        <p:cTn id="42" dur="500"/>
                                        <p:tgtEl>
                                          <p:spTgt spid="3">
                                            <p:txEl>
                                              <p:pRg st="6" end="6"/>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22" presetClass="entr" presetSubtype="4" fill="hold" grpId="0" nodeType="clickEffect">
                                  <p:stCondLst>
                                    <p:cond delay="0"/>
                                  </p:stCondLst>
                                  <p:childTnLst>
                                    <p:set>
                                      <p:cBhvr>
                                        <p:cTn id="46" dur="1" fill="hold">
                                          <p:stCondLst>
                                            <p:cond delay="0"/>
                                          </p:stCondLst>
                                        </p:cTn>
                                        <p:tgtEl>
                                          <p:spTgt spid="3">
                                            <p:txEl>
                                              <p:pRg st="7" end="7"/>
                                            </p:txEl>
                                          </p:spTgt>
                                        </p:tgtEl>
                                        <p:attrNameLst>
                                          <p:attrName>style.visibility</p:attrName>
                                        </p:attrNameLst>
                                      </p:cBhvr>
                                      <p:to>
                                        <p:strVal val="visible"/>
                                      </p:to>
                                    </p:set>
                                    <p:animEffect transition="in" filter="wipe(down)">
                                      <p:cBhvr>
                                        <p:cTn id="47" dur="500"/>
                                        <p:tgtEl>
                                          <p:spTgt spid="3">
                                            <p:txEl>
                                              <p:pRg st="7" end="7"/>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22" presetClass="entr" presetSubtype="4" fill="hold" grpId="0" nodeType="clickEffect">
                                  <p:stCondLst>
                                    <p:cond delay="0"/>
                                  </p:stCondLst>
                                  <p:childTnLst>
                                    <p:set>
                                      <p:cBhvr>
                                        <p:cTn id="51" dur="1" fill="hold">
                                          <p:stCondLst>
                                            <p:cond delay="0"/>
                                          </p:stCondLst>
                                        </p:cTn>
                                        <p:tgtEl>
                                          <p:spTgt spid="3">
                                            <p:txEl>
                                              <p:pRg st="8" end="8"/>
                                            </p:txEl>
                                          </p:spTgt>
                                        </p:tgtEl>
                                        <p:attrNameLst>
                                          <p:attrName>style.visibility</p:attrName>
                                        </p:attrNameLst>
                                      </p:cBhvr>
                                      <p:to>
                                        <p:strVal val="visible"/>
                                      </p:to>
                                    </p:set>
                                    <p:animEffect transition="in" filter="wipe(down)">
                                      <p:cBhvr>
                                        <p:cTn id="52" dur="500"/>
                                        <p:tgtEl>
                                          <p:spTgt spid="3">
                                            <p:txEl>
                                              <p:pRg st="8" end="8"/>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22" presetClass="entr" presetSubtype="4" fill="hold" grpId="0" nodeType="clickEffect">
                                  <p:stCondLst>
                                    <p:cond delay="0"/>
                                  </p:stCondLst>
                                  <p:childTnLst>
                                    <p:set>
                                      <p:cBhvr>
                                        <p:cTn id="56" dur="1" fill="hold">
                                          <p:stCondLst>
                                            <p:cond delay="0"/>
                                          </p:stCondLst>
                                        </p:cTn>
                                        <p:tgtEl>
                                          <p:spTgt spid="3">
                                            <p:txEl>
                                              <p:pRg st="9" end="9"/>
                                            </p:txEl>
                                          </p:spTgt>
                                        </p:tgtEl>
                                        <p:attrNameLst>
                                          <p:attrName>style.visibility</p:attrName>
                                        </p:attrNameLst>
                                      </p:cBhvr>
                                      <p:to>
                                        <p:strVal val="visible"/>
                                      </p:to>
                                    </p:set>
                                    <p:animEffect transition="in" filter="wipe(down)">
                                      <p:cBhvr>
                                        <p:cTn id="57" dur="500"/>
                                        <p:tgtEl>
                                          <p:spTgt spid="3">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D96737-16DD-42E4-910F-B68F20EC77CF}"/>
              </a:ext>
            </a:extLst>
          </p:cNvPr>
          <p:cNvSpPr>
            <a:spLocks noGrp="1"/>
          </p:cNvSpPr>
          <p:nvPr>
            <p:ph type="title"/>
          </p:nvPr>
        </p:nvSpPr>
        <p:spPr/>
        <p:txBody>
          <a:bodyPr/>
          <a:lstStyle/>
          <a:p>
            <a:r>
              <a:rPr lang="en-GB" dirty="0">
                <a:latin typeface="Baskerville Old Face" panose="02020602080505020303" pitchFamily="18" charset="0"/>
              </a:rPr>
              <a:t>Diophantus: a note on notation</a:t>
            </a:r>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161BAC3F-516F-4500-95EB-ABF5711F5930}"/>
                  </a:ext>
                </a:extLst>
              </p:cNvPr>
              <p:cNvSpPr>
                <a:spLocks noGrp="1"/>
              </p:cNvSpPr>
              <p:nvPr>
                <p:ph idx="1"/>
              </p:nvPr>
            </p:nvSpPr>
            <p:spPr/>
            <p:txBody>
              <a:bodyPr/>
              <a:lstStyle/>
              <a:p>
                <a:pPr marL="0" indent="0">
                  <a:buNone/>
                </a:pPr>
                <a:r>
                  <a:rPr lang="en-GB" i="1" dirty="0">
                    <a:effectLst/>
                    <a:latin typeface="Cambria Math" panose="02040503050406030204" pitchFamily="18" charset="0"/>
                  </a:rPr>
                  <a:t>Modern notation</a:t>
                </a:r>
              </a:p>
              <a:p>
                <a14:m>
                  <m:oMath xmlns:m="http://schemas.openxmlformats.org/officeDocument/2006/math">
                    <m:sSup>
                      <m:sSupPr>
                        <m:ctrlPr>
                          <a:rPr lang="en-GB" i="1" smtClean="0">
                            <a:effectLst/>
                            <a:latin typeface="Cambria Math" panose="02040503050406030204" pitchFamily="18" charset="0"/>
                          </a:rPr>
                        </m:ctrlPr>
                      </m:sSupPr>
                      <m:e>
                        <m:r>
                          <a:rPr lang="en-GB" sz="1800" i="1">
                            <a:effectLst/>
                            <a:latin typeface="Cambria Math" panose="02040503050406030204" pitchFamily="18" charset="0"/>
                            <a:ea typeface="Calibri" panose="020F0502020204030204" pitchFamily="34" charset="0"/>
                            <a:cs typeface="Times New Roman" panose="02020603050405020304" pitchFamily="18" charset="0"/>
                          </a:rPr>
                          <m:t>𝑥</m:t>
                        </m:r>
                      </m:e>
                      <m:sup>
                        <m:r>
                          <a:rPr lang="en-GB" sz="1800" i="1">
                            <a:effectLst/>
                            <a:latin typeface="Cambria Math" panose="02040503050406030204" pitchFamily="18" charset="0"/>
                            <a:ea typeface="Calibri" panose="020F0502020204030204" pitchFamily="34" charset="0"/>
                            <a:cs typeface="Times New Roman" panose="02020603050405020304" pitchFamily="18" charset="0"/>
                          </a:rPr>
                          <m:t>3</m:t>
                        </m:r>
                      </m:sup>
                    </m:sSup>
                    <m:r>
                      <a:rPr lang="en-GB" sz="1800" i="1">
                        <a:effectLst/>
                        <a:latin typeface="Cambria Math" panose="02040503050406030204" pitchFamily="18" charset="0"/>
                        <a:ea typeface="Calibri" panose="020F0502020204030204" pitchFamily="34" charset="0"/>
                        <a:cs typeface="Times New Roman" panose="02020603050405020304" pitchFamily="18" charset="0"/>
                      </a:rPr>
                      <m:t>−</m:t>
                    </m:r>
                    <m:sSup>
                      <m:sSupPr>
                        <m:ctrlPr>
                          <a:rPr lang="en-GB" i="1">
                            <a:effectLst/>
                            <a:latin typeface="Cambria Math" panose="02040503050406030204" pitchFamily="18" charset="0"/>
                          </a:rPr>
                        </m:ctrlPr>
                      </m:sSupPr>
                      <m:e>
                        <m:r>
                          <a:rPr lang="en-GB" sz="1800" i="1">
                            <a:effectLst/>
                            <a:latin typeface="Cambria Math" panose="02040503050406030204" pitchFamily="18" charset="0"/>
                            <a:ea typeface="Calibri" panose="020F0502020204030204" pitchFamily="34" charset="0"/>
                            <a:cs typeface="Times New Roman" panose="02020603050405020304" pitchFamily="18" charset="0"/>
                          </a:rPr>
                          <m:t>2</m:t>
                        </m:r>
                        <m:r>
                          <a:rPr lang="en-GB" sz="1800" i="1">
                            <a:effectLst/>
                            <a:latin typeface="Cambria Math" panose="02040503050406030204" pitchFamily="18" charset="0"/>
                            <a:ea typeface="Calibri" panose="020F0502020204030204" pitchFamily="34" charset="0"/>
                            <a:cs typeface="Times New Roman" panose="02020603050405020304" pitchFamily="18" charset="0"/>
                          </a:rPr>
                          <m:t>𝑥</m:t>
                        </m:r>
                      </m:e>
                      <m:sup>
                        <m:r>
                          <a:rPr lang="en-GB" sz="1800" i="1">
                            <a:effectLst/>
                            <a:latin typeface="Cambria Math" panose="02040503050406030204" pitchFamily="18" charset="0"/>
                            <a:ea typeface="Calibri" panose="020F0502020204030204" pitchFamily="34" charset="0"/>
                            <a:cs typeface="Times New Roman" panose="02020603050405020304" pitchFamily="18" charset="0"/>
                          </a:rPr>
                          <m:t>2</m:t>
                        </m:r>
                      </m:sup>
                    </m:sSup>
                    <m:r>
                      <a:rPr lang="en-GB" sz="1800" i="1">
                        <a:effectLst/>
                        <a:latin typeface="Cambria Math" panose="02040503050406030204" pitchFamily="18" charset="0"/>
                        <a:ea typeface="Calibri" panose="020F0502020204030204" pitchFamily="34" charset="0"/>
                        <a:cs typeface="Times New Roman" panose="02020603050405020304" pitchFamily="18" charset="0"/>
                      </a:rPr>
                      <m:t>+</m:t>
                    </m:r>
                    <m:r>
                      <a:rPr lang="en-GB" sz="1800" i="1">
                        <a:effectLst/>
                        <a:latin typeface="Cambria Math" panose="02040503050406030204" pitchFamily="18" charset="0"/>
                        <a:ea typeface="Calibri" panose="020F0502020204030204" pitchFamily="34" charset="0"/>
                        <a:cs typeface="Times New Roman" panose="02020603050405020304" pitchFamily="18" charset="0"/>
                      </a:rPr>
                      <m:t>10</m:t>
                    </m:r>
                    <m:r>
                      <a:rPr lang="en-GB" sz="1800" i="1">
                        <a:effectLst/>
                        <a:latin typeface="Cambria Math" panose="02040503050406030204" pitchFamily="18" charset="0"/>
                        <a:ea typeface="Calibri" panose="020F0502020204030204" pitchFamily="34" charset="0"/>
                        <a:cs typeface="Times New Roman" panose="02020603050405020304" pitchFamily="18" charset="0"/>
                      </a:rPr>
                      <m:t>𝑥</m:t>
                    </m:r>
                    <m:r>
                      <a:rPr lang="en-GB" sz="1800" i="1">
                        <a:effectLst/>
                        <a:latin typeface="Cambria Math" panose="02040503050406030204" pitchFamily="18" charset="0"/>
                        <a:ea typeface="Calibri" panose="020F0502020204030204" pitchFamily="34" charset="0"/>
                        <a:cs typeface="Times New Roman" panose="02020603050405020304" pitchFamily="18" charset="0"/>
                      </a:rPr>
                      <m:t>−</m:t>
                    </m:r>
                    <m:r>
                      <a:rPr lang="en-GB" sz="1800" i="1">
                        <a:effectLst/>
                        <a:latin typeface="Cambria Math" panose="02040503050406030204" pitchFamily="18" charset="0"/>
                        <a:ea typeface="Calibri" panose="020F0502020204030204" pitchFamily="34" charset="0"/>
                        <a:cs typeface="Times New Roman" panose="02020603050405020304" pitchFamily="18" charset="0"/>
                      </a:rPr>
                      <m:t>1</m:t>
                    </m:r>
                    <m:r>
                      <a:rPr lang="en-GB" sz="1800" i="1">
                        <a:effectLst/>
                        <a:latin typeface="Cambria Math" panose="02040503050406030204" pitchFamily="18" charset="0"/>
                        <a:ea typeface="Calibri" panose="020F0502020204030204" pitchFamily="34" charset="0"/>
                        <a:cs typeface="Times New Roman" panose="02020603050405020304" pitchFamily="18" charset="0"/>
                      </a:rPr>
                      <m:t>=</m:t>
                    </m:r>
                    <m:r>
                      <a:rPr lang="en-GB" sz="1800" i="1">
                        <a:effectLst/>
                        <a:latin typeface="Cambria Math" panose="02040503050406030204" pitchFamily="18" charset="0"/>
                        <a:ea typeface="Calibri" panose="020F0502020204030204" pitchFamily="34" charset="0"/>
                        <a:cs typeface="Times New Roman" panose="02020603050405020304" pitchFamily="18" charset="0"/>
                      </a:rPr>
                      <m:t>5</m:t>
                    </m:r>
                  </m:oMath>
                </a14:m>
                <a:endParaRPr lang="en-GB" dirty="0"/>
              </a:p>
              <a:p>
                <a:pPr marL="0" indent="0">
                  <a:buNone/>
                </a:pPr>
                <a:r>
                  <a:rPr lang="en-GB" i="1" dirty="0"/>
                  <a:t>Symbol for symbol translation</a:t>
                </a:r>
              </a:p>
              <a:p>
                <a14:m>
                  <m:oMath xmlns:m="http://schemas.openxmlformats.org/officeDocument/2006/math">
                    <m:sSup>
                      <m:sSupPr>
                        <m:ctrlPr>
                          <a:rPr lang="en-GB" i="1" smtClean="0">
                            <a:effectLst/>
                            <a:latin typeface="Cambria Math" panose="02040503050406030204" pitchFamily="18" charset="0"/>
                            <a:ea typeface="Times New Roman" panose="02020603050405020304" pitchFamily="18" charset="0"/>
                          </a:rPr>
                        </m:ctrlPr>
                      </m:sSupPr>
                      <m:e>
                        <m:r>
                          <a:rPr lang="en-GB" sz="1800" i="1">
                            <a:effectLst/>
                            <a:latin typeface="Cambria Math" panose="02040503050406030204" pitchFamily="18" charset="0"/>
                            <a:ea typeface="Times New Roman" panose="02020603050405020304" pitchFamily="18" charset="0"/>
                            <a:cs typeface="Times New Roman" panose="02020603050405020304" pitchFamily="18" charset="0"/>
                          </a:rPr>
                          <m:t>(</m:t>
                        </m:r>
                        <m:r>
                          <a:rPr lang="en-GB" sz="1800" i="1">
                            <a:effectLst/>
                            <a:latin typeface="Cambria Math" panose="02040503050406030204" pitchFamily="18" charset="0"/>
                            <a:ea typeface="Times New Roman" panose="02020603050405020304" pitchFamily="18" charset="0"/>
                            <a:cs typeface="Times New Roman" panose="02020603050405020304" pitchFamily="18" charset="0"/>
                          </a:rPr>
                          <m:t>𝑥</m:t>
                        </m:r>
                      </m:e>
                      <m:sup>
                        <m:r>
                          <a:rPr lang="en-GB" sz="1800" i="1">
                            <a:effectLst/>
                            <a:latin typeface="Cambria Math" panose="02040503050406030204" pitchFamily="18" charset="0"/>
                            <a:ea typeface="Times New Roman" panose="02020603050405020304" pitchFamily="18" charset="0"/>
                            <a:cs typeface="Times New Roman" panose="02020603050405020304" pitchFamily="18" charset="0"/>
                          </a:rPr>
                          <m:t>3</m:t>
                        </m:r>
                      </m:sup>
                    </m:sSup>
                    <m:r>
                      <a:rPr lang="en-GB" sz="1800" i="1">
                        <a:effectLst/>
                        <a:latin typeface="Cambria Math" panose="02040503050406030204" pitchFamily="18" charset="0"/>
                        <a:ea typeface="Times New Roman" panose="02020603050405020304" pitchFamily="18" charset="0"/>
                        <a:cs typeface="Times New Roman" panose="02020603050405020304" pitchFamily="18" charset="0"/>
                      </a:rPr>
                      <m:t>1</m:t>
                    </m:r>
                    <m:r>
                      <a:rPr lang="en-GB" sz="1800" i="1">
                        <a:effectLst/>
                        <a:latin typeface="Cambria Math" panose="02040503050406030204" pitchFamily="18" charset="0"/>
                        <a:ea typeface="Times New Roman" panose="02020603050405020304" pitchFamily="18" charset="0"/>
                        <a:cs typeface="Times New Roman" panose="02020603050405020304" pitchFamily="18" charset="0"/>
                      </a:rPr>
                      <m:t>+</m:t>
                    </m:r>
                    <m:r>
                      <a:rPr lang="en-GB" sz="1800" i="1">
                        <a:effectLst/>
                        <a:latin typeface="Cambria Math" panose="02040503050406030204" pitchFamily="18" charset="0"/>
                        <a:ea typeface="Times New Roman" panose="02020603050405020304" pitchFamily="18" charset="0"/>
                        <a:cs typeface="Times New Roman" panose="02020603050405020304" pitchFamily="18" charset="0"/>
                      </a:rPr>
                      <m:t>𝑥</m:t>
                    </m:r>
                    <m:r>
                      <a:rPr lang="en-GB" sz="1800" i="1">
                        <a:effectLst/>
                        <a:latin typeface="Cambria Math" panose="02040503050406030204" pitchFamily="18" charset="0"/>
                        <a:ea typeface="Times New Roman" panose="02020603050405020304" pitchFamily="18" charset="0"/>
                        <a:cs typeface="Times New Roman" panose="02020603050405020304" pitchFamily="18" charset="0"/>
                      </a:rPr>
                      <m:t>10</m:t>
                    </m:r>
                    <m:r>
                      <a:rPr lang="en-GB" sz="1800" i="1">
                        <a:effectLst/>
                        <a:latin typeface="Cambria Math" panose="02040503050406030204" pitchFamily="18" charset="0"/>
                        <a:ea typeface="Times New Roman" panose="02020603050405020304" pitchFamily="18" charset="0"/>
                        <a:cs typeface="Times New Roman" panose="02020603050405020304" pitchFamily="18" charset="0"/>
                      </a:rPr>
                      <m:t>)−</m:t>
                    </m:r>
                    <m:d>
                      <m:dPr>
                        <m:ctrlPr>
                          <a:rPr lang="en-GB" i="1">
                            <a:effectLst/>
                            <a:latin typeface="Cambria Math" panose="02040503050406030204" pitchFamily="18" charset="0"/>
                            <a:ea typeface="Times New Roman" panose="02020603050405020304" pitchFamily="18" charset="0"/>
                          </a:rPr>
                        </m:ctrlPr>
                      </m:dPr>
                      <m:e>
                        <m:sSup>
                          <m:sSupPr>
                            <m:ctrlPr>
                              <a:rPr lang="en-GB" i="1">
                                <a:effectLst/>
                                <a:latin typeface="Cambria Math" panose="02040503050406030204" pitchFamily="18" charset="0"/>
                                <a:ea typeface="Times New Roman" panose="02020603050405020304" pitchFamily="18" charset="0"/>
                              </a:rPr>
                            </m:ctrlPr>
                          </m:sSupPr>
                          <m:e>
                            <m:r>
                              <a:rPr lang="en-GB" sz="1800" i="1">
                                <a:effectLst/>
                                <a:latin typeface="Cambria Math" panose="02040503050406030204" pitchFamily="18" charset="0"/>
                                <a:ea typeface="Times New Roman" panose="02020603050405020304" pitchFamily="18" charset="0"/>
                                <a:cs typeface="Times New Roman" panose="02020603050405020304" pitchFamily="18" charset="0"/>
                              </a:rPr>
                              <m:t>𝑥</m:t>
                            </m:r>
                          </m:e>
                          <m:sup>
                            <m:r>
                              <a:rPr lang="en-GB" sz="1800" i="1">
                                <a:effectLst/>
                                <a:latin typeface="Cambria Math" panose="02040503050406030204" pitchFamily="18" charset="0"/>
                                <a:ea typeface="Times New Roman" panose="02020603050405020304" pitchFamily="18" charset="0"/>
                                <a:cs typeface="Times New Roman" panose="02020603050405020304" pitchFamily="18" charset="0"/>
                              </a:rPr>
                              <m:t>2</m:t>
                            </m:r>
                          </m:sup>
                        </m:sSup>
                        <m:r>
                          <a:rPr lang="en-GB" sz="1800" i="1">
                            <a:effectLst/>
                            <a:latin typeface="Cambria Math" panose="02040503050406030204" pitchFamily="18" charset="0"/>
                            <a:ea typeface="Times New Roman" panose="02020603050405020304" pitchFamily="18" charset="0"/>
                            <a:cs typeface="Times New Roman" panose="02020603050405020304" pitchFamily="18" charset="0"/>
                          </a:rPr>
                          <m:t>2</m:t>
                        </m:r>
                        <m:r>
                          <a:rPr lang="en-GB" sz="1800" i="1">
                            <a:effectLst/>
                            <a:latin typeface="Cambria Math" panose="02040503050406030204" pitchFamily="18" charset="0"/>
                            <a:ea typeface="Times New Roman" panose="02020603050405020304" pitchFamily="18" charset="0"/>
                            <a:cs typeface="Times New Roman" panose="02020603050405020304" pitchFamily="18" charset="0"/>
                          </a:rPr>
                          <m:t>+</m:t>
                        </m:r>
                        <m:sSup>
                          <m:sSupPr>
                            <m:ctrlPr>
                              <a:rPr lang="en-GB" i="1">
                                <a:effectLst/>
                                <a:latin typeface="Cambria Math" panose="02040503050406030204" pitchFamily="18" charset="0"/>
                                <a:ea typeface="Times New Roman" panose="02020603050405020304" pitchFamily="18" charset="0"/>
                              </a:rPr>
                            </m:ctrlPr>
                          </m:sSupPr>
                          <m:e>
                            <m:r>
                              <a:rPr lang="en-GB" sz="1800" i="1">
                                <a:effectLst/>
                                <a:latin typeface="Cambria Math" panose="02040503050406030204" pitchFamily="18" charset="0"/>
                                <a:ea typeface="Times New Roman" panose="02020603050405020304" pitchFamily="18" charset="0"/>
                                <a:cs typeface="Times New Roman" panose="02020603050405020304" pitchFamily="18" charset="0"/>
                              </a:rPr>
                              <m:t>𝑥</m:t>
                            </m:r>
                          </m:e>
                          <m:sup>
                            <m:r>
                              <a:rPr lang="en-GB" sz="1800" i="1">
                                <a:effectLst/>
                                <a:latin typeface="Cambria Math" panose="02040503050406030204" pitchFamily="18" charset="0"/>
                                <a:ea typeface="Times New Roman" panose="02020603050405020304" pitchFamily="18" charset="0"/>
                                <a:cs typeface="Times New Roman" panose="02020603050405020304" pitchFamily="18" charset="0"/>
                              </a:rPr>
                              <m:t>0</m:t>
                            </m:r>
                          </m:sup>
                        </m:sSup>
                        <m:r>
                          <a:rPr lang="en-GB" sz="1800" i="1">
                            <a:effectLst/>
                            <a:latin typeface="Cambria Math" panose="02040503050406030204" pitchFamily="18" charset="0"/>
                            <a:ea typeface="Times New Roman" panose="02020603050405020304" pitchFamily="18" charset="0"/>
                            <a:cs typeface="Times New Roman" panose="02020603050405020304" pitchFamily="18" charset="0"/>
                          </a:rPr>
                          <m:t>1</m:t>
                        </m:r>
                      </m:e>
                    </m:d>
                    <m:r>
                      <a:rPr lang="en-GB" sz="1800" i="1">
                        <a:effectLst/>
                        <a:latin typeface="Cambria Math" panose="02040503050406030204" pitchFamily="18" charset="0"/>
                        <a:ea typeface="Times New Roman" panose="02020603050405020304" pitchFamily="18" charset="0"/>
                        <a:cs typeface="Times New Roman" panose="02020603050405020304" pitchFamily="18" charset="0"/>
                      </a:rPr>
                      <m:t>=</m:t>
                    </m:r>
                    <m:sSup>
                      <m:sSupPr>
                        <m:ctrlPr>
                          <a:rPr lang="en-GB" i="1">
                            <a:effectLst/>
                            <a:latin typeface="Cambria Math" panose="02040503050406030204" pitchFamily="18" charset="0"/>
                            <a:ea typeface="Times New Roman" panose="02020603050405020304" pitchFamily="18" charset="0"/>
                          </a:rPr>
                        </m:ctrlPr>
                      </m:sSupPr>
                      <m:e>
                        <m:r>
                          <a:rPr lang="en-GB" sz="1800" i="1">
                            <a:effectLst/>
                            <a:latin typeface="Cambria Math" panose="02040503050406030204" pitchFamily="18" charset="0"/>
                            <a:ea typeface="Times New Roman" panose="02020603050405020304" pitchFamily="18" charset="0"/>
                            <a:cs typeface="Times New Roman" panose="02020603050405020304" pitchFamily="18" charset="0"/>
                          </a:rPr>
                          <m:t>𝑥</m:t>
                        </m:r>
                      </m:e>
                      <m:sup>
                        <m:r>
                          <a:rPr lang="en-GB" sz="1800" i="1">
                            <a:effectLst/>
                            <a:latin typeface="Cambria Math" panose="02040503050406030204" pitchFamily="18" charset="0"/>
                            <a:ea typeface="Times New Roman" panose="02020603050405020304" pitchFamily="18" charset="0"/>
                            <a:cs typeface="Times New Roman" panose="02020603050405020304" pitchFamily="18" charset="0"/>
                          </a:rPr>
                          <m:t>0</m:t>
                        </m:r>
                      </m:sup>
                    </m:sSup>
                    <m:r>
                      <a:rPr lang="en-GB" sz="1800" i="1">
                        <a:effectLst/>
                        <a:latin typeface="Cambria Math" panose="02040503050406030204" pitchFamily="18" charset="0"/>
                        <a:ea typeface="Times New Roman" panose="02020603050405020304" pitchFamily="18" charset="0"/>
                        <a:cs typeface="Times New Roman" panose="02020603050405020304" pitchFamily="18" charset="0"/>
                      </a:rPr>
                      <m:t>5</m:t>
                    </m:r>
                  </m:oMath>
                </a14:m>
                <a:endParaRPr lang="en-GB" dirty="0"/>
              </a:p>
              <a:p>
                <a:pPr marL="0" indent="0">
                  <a:buNone/>
                </a:pPr>
                <a:r>
                  <a:rPr lang="en-GB" i="1" dirty="0"/>
                  <a:t>Diophantus’s notation</a:t>
                </a:r>
              </a:p>
              <a:p>
                <a:r>
                  <a:rPr lang="en-GB" dirty="0"/>
                  <a:t> </a:t>
                </a:r>
              </a:p>
            </p:txBody>
          </p:sp>
        </mc:Choice>
        <mc:Fallback xmlns="">
          <p:sp>
            <p:nvSpPr>
              <p:cNvPr id="3" name="Content Placeholder 2">
                <a:extLst>
                  <a:ext uri="{FF2B5EF4-FFF2-40B4-BE49-F238E27FC236}">
                    <a16:creationId xmlns:a16="http://schemas.microsoft.com/office/drawing/2014/main" id="{161BAC3F-516F-4500-95EB-ABF5711F5930}"/>
                  </a:ext>
                </a:extLst>
              </p:cNvPr>
              <p:cNvSpPr>
                <a:spLocks noGrp="1" noRot="1" noChangeAspect="1" noMove="1" noResize="1" noEditPoints="1" noAdjustHandles="1" noChangeArrowheads="1" noChangeShapeType="1" noTextEdit="1"/>
              </p:cNvSpPr>
              <p:nvPr>
                <p:ph idx="1"/>
              </p:nvPr>
            </p:nvSpPr>
            <p:spPr>
              <a:blipFill>
                <a:blip r:embed="rId2"/>
                <a:stretch>
                  <a:fillRect l="-1217" t="-2381"/>
                </a:stretch>
              </a:blipFill>
            </p:spPr>
            <p:txBody>
              <a:bodyPr/>
              <a:lstStyle/>
              <a:p>
                <a:r>
                  <a:rPr lang="en-GB">
                    <a:noFill/>
                  </a:rPr>
                  <a:t> </a:t>
                </a:r>
              </a:p>
            </p:txBody>
          </p:sp>
        </mc:Fallback>
      </mc:AlternateContent>
      <p:pic>
        <p:nvPicPr>
          <p:cNvPr id="4" name="Picture 3" descr="Shape&#10;&#10;Description automatically generated with low confidence">
            <a:extLst>
              <a:ext uri="{FF2B5EF4-FFF2-40B4-BE49-F238E27FC236}">
                <a16:creationId xmlns:a16="http://schemas.microsoft.com/office/drawing/2014/main" id="{8A610DF7-FCDD-4A6D-909D-70FD1BEED57F}"/>
              </a:ext>
            </a:extLst>
          </p:cNvPr>
          <p:cNvPicPr/>
          <p:nvPr/>
        </p:nvPicPr>
        <p:blipFill>
          <a:blip r:embed="rId3"/>
          <a:stretch>
            <a:fillRect/>
          </a:stretch>
        </p:blipFill>
        <p:spPr>
          <a:xfrm>
            <a:off x="1043884" y="4207436"/>
            <a:ext cx="3737293" cy="741083"/>
          </a:xfrm>
          <a:prstGeom prst="rect">
            <a:avLst/>
          </a:prstGeom>
        </p:spPr>
      </p:pic>
      <p:pic>
        <p:nvPicPr>
          <p:cNvPr id="5" name="Picture 4" descr="Arithmetica - Wikipedia">
            <a:extLst>
              <a:ext uri="{FF2B5EF4-FFF2-40B4-BE49-F238E27FC236}">
                <a16:creationId xmlns:a16="http://schemas.microsoft.com/office/drawing/2014/main" id="{2CB5FA60-80A6-4FBA-A203-7292A97CF39C}"/>
              </a:ext>
            </a:extLst>
          </p:cNvPr>
          <p:cNvPicPr/>
          <p:nvPr/>
        </p:nvPicPr>
        <p:blipFill>
          <a:blip r:embed="rId4">
            <a:extLst>
              <a:ext uri="{28A0092B-C50C-407E-A947-70E740481C1C}">
                <a14:useLocalDpi xmlns:a14="http://schemas.microsoft.com/office/drawing/2010/main" val="0"/>
              </a:ext>
            </a:extLst>
          </a:blip>
          <a:srcRect/>
          <a:stretch>
            <a:fillRect/>
          </a:stretch>
        </p:blipFill>
        <p:spPr bwMode="auto">
          <a:xfrm>
            <a:off x="7839075" y="1768475"/>
            <a:ext cx="2400300" cy="3938270"/>
          </a:xfrm>
          <a:prstGeom prst="rect">
            <a:avLst/>
          </a:prstGeom>
          <a:noFill/>
          <a:ln>
            <a:noFill/>
          </a:ln>
        </p:spPr>
      </p:pic>
    </p:spTree>
    <p:extLst>
      <p:ext uri="{BB962C8B-B14F-4D97-AF65-F5344CB8AC3E}">
        <p14:creationId xmlns:p14="http://schemas.microsoft.com/office/powerpoint/2010/main" val="4223156801"/>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heel(1)">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randombar(horizontal)">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4" presetClass="entr" presetSubtype="10"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randombar(horizontal)">
                                      <p:cBhvr>
                                        <p:cTn id="17" dur="5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4" presetClass="entr" presetSubtype="10" fill="hold" grpId="0"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randombar(horizontal)">
                                      <p:cBhvr>
                                        <p:cTn id="22" dur="500"/>
                                        <p:tgtEl>
                                          <p:spTgt spid="3">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4" presetClass="entr" presetSubtype="10" fill="hold" grpId="0" nodeType="click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Effect transition="in" filter="randombar(horizontal)">
                                      <p:cBhvr>
                                        <p:cTn id="27" dur="500"/>
                                        <p:tgtEl>
                                          <p:spTgt spid="3">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4" presetClass="entr" presetSubtype="10" fill="hold" grpId="0" nodeType="clickEffect">
                                  <p:stCondLst>
                                    <p:cond delay="0"/>
                                  </p:stCondLst>
                                  <p:childTnLst>
                                    <p:set>
                                      <p:cBhvr>
                                        <p:cTn id="31" dur="1" fill="hold">
                                          <p:stCondLst>
                                            <p:cond delay="0"/>
                                          </p:stCondLst>
                                        </p:cTn>
                                        <p:tgtEl>
                                          <p:spTgt spid="3">
                                            <p:txEl>
                                              <p:pRg st="4" end="4"/>
                                            </p:txEl>
                                          </p:spTgt>
                                        </p:tgtEl>
                                        <p:attrNameLst>
                                          <p:attrName>style.visibility</p:attrName>
                                        </p:attrNameLst>
                                      </p:cBhvr>
                                      <p:to>
                                        <p:strVal val="visible"/>
                                      </p:to>
                                    </p:set>
                                    <p:animEffect transition="in" filter="randombar(horizontal)">
                                      <p:cBhvr>
                                        <p:cTn id="32" dur="500"/>
                                        <p:tgtEl>
                                          <p:spTgt spid="3">
                                            <p:txEl>
                                              <p:pRg st="4" end="4"/>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4" presetClass="entr" presetSubtype="10"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Effect transition="in" filter="randombar(horizontal)">
                                      <p:cBhvr>
                                        <p:cTn id="37" dur="500"/>
                                        <p:tgtEl>
                                          <p:spTgt spid="3">
                                            <p:txEl>
                                              <p:pRg st="5" end="5"/>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4" presetClass="entr" presetSubtype="10" fill="hold" nodeType="clickEffect">
                                  <p:stCondLst>
                                    <p:cond delay="0"/>
                                  </p:stCondLst>
                                  <p:childTnLst>
                                    <p:set>
                                      <p:cBhvr>
                                        <p:cTn id="41" dur="1" fill="hold">
                                          <p:stCondLst>
                                            <p:cond delay="0"/>
                                          </p:stCondLst>
                                        </p:cTn>
                                        <p:tgtEl>
                                          <p:spTgt spid="4"/>
                                        </p:tgtEl>
                                        <p:attrNameLst>
                                          <p:attrName>style.visibility</p:attrName>
                                        </p:attrNameLst>
                                      </p:cBhvr>
                                      <p:to>
                                        <p:strVal val="visible"/>
                                      </p:to>
                                    </p:set>
                                    <p:animEffect transition="in" filter="randombar(horizontal)">
                                      <p:cBhvr>
                                        <p:cTn id="42" dur="500"/>
                                        <p:tgtEl>
                                          <p:spTgt spid="4"/>
                                        </p:tgtEl>
                                      </p:cBhvr>
                                    </p:animEffect>
                                  </p:childTnLst>
                                </p:cTn>
                              </p:par>
                            </p:childTnLst>
                          </p:cTn>
                        </p:par>
                      </p:childTnLst>
                    </p:cTn>
                  </p:par>
                  <p:par>
                    <p:cTn id="43" fill="hold">
                      <p:stCondLst>
                        <p:cond delay="indefinite"/>
                      </p:stCondLst>
                      <p:childTnLst>
                        <p:par>
                          <p:cTn id="44" fill="hold">
                            <p:stCondLst>
                              <p:cond delay="0"/>
                            </p:stCondLst>
                            <p:childTnLst>
                              <p:par>
                                <p:cTn id="45" presetID="42" presetClass="entr" presetSubtype="0" fill="hold" nodeType="clickEffect">
                                  <p:stCondLst>
                                    <p:cond delay="0"/>
                                  </p:stCondLst>
                                  <p:childTnLst>
                                    <p:set>
                                      <p:cBhvr>
                                        <p:cTn id="46" dur="1" fill="hold">
                                          <p:stCondLst>
                                            <p:cond delay="0"/>
                                          </p:stCondLst>
                                        </p:cTn>
                                        <p:tgtEl>
                                          <p:spTgt spid="5"/>
                                        </p:tgtEl>
                                        <p:attrNameLst>
                                          <p:attrName>style.visibility</p:attrName>
                                        </p:attrNameLst>
                                      </p:cBhvr>
                                      <p:to>
                                        <p:strVal val="visible"/>
                                      </p:to>
                                    </p:set>
                                    <p:animEffect transition="in" filter="fade">
                                      <p:cBhvr>
                                        <p:cTn id="47" dur="1000"/>
                                        <p:tgtEl>
                                          <p:spTgt spid="5"/>
                                        </p:tgtEl>
                                      </p:cBhvr>
                                    </p:animEffect>
                                    <p:anim calcmode="lin" valueType="num">
                                      <p:cBhvr>
                                        <p:cTn id="48" dur="1000" fill="hold"/>
                                        <p:tgtEl>
                                          <p:spTgt spid="5"/>
                                        </p:tgtEl>
                                        <p:attrNameLst>
                                          <p:attrName>ppt_x</p:attrName>
                                        </p:attrNameLst>
                                      </p:cBhvr>
                                      <p:tavLst>
                                        <p:tav tm="0">
                                          <p:val>
                                            <p:strVal val="#ppt_x"/>
                                          </p:val>
                                        </p:tav>
                                        <p:tav tm="100000">
                                          <p:val>
                                            <p:strVal val="#ppt_x"/>
                                          </p:val>
                                        </p:tav>
                                      </p:tavLst>
                                    </p:anim>
                                    <p:anim calcmode="lin" valueType="num">
                                      <p:cBhvr>
                                        <p:cTn id="49" dur="1000" fill="hold"/>
                                        <p:tgtEl>
                                          <p:spTgt spid="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0E2875-224A-4226-8F98-BEADCF9681E5}"/>
              </a:ext>
            </a:extLst>
          </p:cNvPr>
          <p:cNvSpPr>
            <a:spLocks noGrp="1"/>
          </p:cNvSpPr>
          <p:nvPr>
            <p:ph type="title"/>
          </p:nvPr>
        </p:nvSpPr>
        <p:spPr>
          <a:xfrm>
            <a:off x="4965430" y="629268"/>
            <a:ext cx="6586491" cy="1286160"/>
          </a:xfrm>
        </p:spPr>
        <p:txBody>
          <a:bodyPr anchor="b">
            <a:normAutofit/>
          </a:bodyPr>
          <a:lstStyle/>
          <a:p>
            <a:r>
              <a:rPr lang="en-GB" dirty="0">
                <a:latin typeface="Baskerville Old Face" panose="02020602080505020303" pitchFamily="18" charset="0"/>
              </a:rPr>
              <a:t>Brahmagupta</a:t>
            </a:r>
          </a:p>
        </p:txBody>
      </p:sp>
      <p:sp>
        <p:nvSpPr>
          <p:cNvPr id="3" name="Content Placeholder 2">
            <a:extLst>
              <a:ext uri="{FF2B5EF4-FFF2-40B4-BE49-F238E27FC236}">
                <a16:creationId xmlns:a16="http://schemas.microsoft.com/office/drawing/2014/main" id="{89BD187E-7904-4B8B-8402-C1B04781AB9F}"/>
              </a:ext>
            </a:extLst>
          </p:cNvPr>
          <p:cNvSpPr>
            <a:spLocks noGrp="1"/>
          </p:cNvSpPr>
          <p:nvPr>
            <p:ph idx="1"/>
          </p:nvPr>
        </p:nvSpPr>
        <p:spPr>
          <a:xfrm>
            <a:off x="4965431" y="2438400"/>
            <a:ext cx="6586489" cy="3785419"/>
          </a:xfrm>
        </p:spPr>
        <p:txBody>
          <a:bodyPr>
            <a:normAutofit/>
          </a:bodyPr>
          <a:lstStyle/>
          <a:p>
            <a:r>
              <a:rPr lang="en-GB" sz="2000" dirty="0">
                <a:latin typeface="Baskerville Old Face" panose="02020602080505020303" pitchFamily="18" charset="0"/>
              </a:rPr>
              <a:t>628: Wrote the book </a:t>
            </a:r>
            <a:r>
              <a:rPr lang="en-GB" sz="2000" i="1" dirty="0" err="1">
                <a:latin typeface="Baskerville Old Face" panose="02020602080505020303" pitchFamily="18" charset="0"/>
              </a:rPr>
              <a:t>Brahmasphutasiddhanti</a:t>
            </a:r>
            <a:endParaRPr lang="en-GB" sz="2000" i="1" dirty="0">
              <a:latin typeface="Baskerville Old Face" panose="02020602080505020303" pitchFamily="18" charset="0"/>
            </a:endParaRPr>
          </a:p>
          <a:p>
            <a:pPr marL="0" indent="0">
              <a:buNone/>
            </a:pPr>
            <a:r>
              <a:rPr lang="en-GB" sz="2000" dirty="0">
                <a:latin typeface="Baskerville Old Face" panose="02020602080505020303" pitchFamily="18" charset="0"/>
              </a:rPr>
              <a:t>(Correctly Established Teachings of </a:t>
            </a:r>
            <a:r>
              <a:rPr lang="en-GB" sz="2000" dirty="0" err="1">
                <a:latin typeface="Baskerville Old Face" panose="02020602080505020303" pitchFamily="18" charset="0"/>
              </a:rPr>
              <a:t>Bhrama</a:t>
            </a:r>
            <a:r>
              <a:rPr lang="en-GB" sz="2000" dirty="0">
                <a:latin typeface="Baskerville Old Face" panose="02020602080505020303" pitchFamily="18" charset="0"/>
              </a:rPr>
              <a:t>)</a:t>
            </a:r>
          </a:p>
          <a:p>
            <a:r>
              <a:rPr lang="en-GB" sz="2000" dirty="0">
                <a:latin typeface="Baskerville Old Face" panose="02020602080505020303" pitchFamily="18" charset="0"/>
              </a:rPr>
              <a:t>First appearance of zero.</a:t>
            </a:r>
          </a:p>
          <a:p>
            <a:r>
              <a:rPr lang="en-GB" sz="2000" dirty="0">
                <a:latin typeface="Baskerville Old Face" panose="02020602080505020303" pitchFamily="18" charset="0"/>
              </a:rPr>
              <a:t>Recognisable algebra without notation.</a:t>
            </a:r>
          </a:p>
          <a:p>
            <a:r>
              <a:rPr lang="en-GB" sz="2000" dirty="0">
                <a:latin typeface="Baskerville Old Face" panose="02020602080505020303" pitchFamily="18" charset="0"/>
              </a:rPr>
              <a:t>First complete solution to quadratic equations.</a:t>
            </a:r>
          </a:p>
          <a:p>
            <a:r>
              <a:rPr lang="en-GB" sz="2000" dirty="0">
                <a:latin typeface="Baskerville Old Face" panose="02020602080505020303" pitchFamily="18" charset="0"/>
              </a:rPr>
              <a:t>Diophantine analysis.</a:t>
            </a:r>
          </a:p>
          <a:p>
            <a:endParaRPr lang="en-GB" sz="2000" dirty="0">
              <a:latin typeface="Baskerville Old Face" panose="02020602080505020303" pitchFamily="18" charset="0"/>
            </a:endParaRPr>
          </a:p>
          <a:p>
            <a:r>
              <a:rPr lang="en-GB" sz="2000" dirty="0">
                <a:latin typeface="Baskerville Old Face" panose="02020602080505020303" pitchFamily="18" charset="0"/>
              </a:rPr>
              <a:t>Al-Khwarizmi worked on this translation before his publication yet did not use modern decimal system.</a:t>
            </a:r>
          </a:p>
        </p:txBody>
      </p:sp>
      <p:pic>
        <p:nvPicPr>
          <p:cNvPr id="1026" name="Picture 2" descr="ब्रह्मगुप्तगणितम्: Brahmagupta&amp;#39;s Ganita (Ganitadhyaya of Brahmasphuta  Siddhanta)">
            <a:extLst>
              <a:ext uri="{FF2B5EF4-FFF2-40B4-BE49-F238E27FC236}">
                <a16:creationId xmlns:a16="http://schemas.microsoft.com/office/drawing/2014/main" id="{90AF52ED-0BC2-4D00-AEC6-8C1FE6D59281}"/>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a:stretch/>
        </p:blipFill>
        <p:spPr bwMode="auto">
          <a:xfrm>
            <a:off x="20" y="10"/>
            <a:ext cx="4635571" cy="6857990"/>
          </a:xfrm>
          <a:prstGeom prst="rect">
            <a:avLst/>
          </a:prstGeom>
          <a:noFill/>
          <a:effectLst/>
          <a:extLst>
            <a:ext uri="{909E8E84-426E-40DD-AFC4-6F175D3DCCD1}">
              <a14:hiddenFill xmlns:a14="http://schemas.microsoft.com/office/drawing/2010/main">
                <a:solidFill>
                  <a:srgbClr val="FFFFFF"/>
                </a:solidFill>
              </a14:hiddenFill>
            </a:ext>
          </a:extLst>
        </p:spPr>
      </p:pic>
      <p:cxnSp>
        <p:nvCxnSpPr>
          <p:cNvPr id="71" name="Straight Connector 70">
            <a:extLst>
              <a:ext uri="{FF2B5EF4-FFF2-40B4-BE49-F238E27FC236}">
                <a16:creationId xmlns:a16="http://schemas.microsoft.com/office/drawing/2014/main" id="{A7F400EE-A8A5-48AF-B4D6-291B52C6F0B0}"/>
              </a:ext>
              <a:ext uri="{C183D7F6-B498-43B3-948B-1728B52AA6E4}">
                <adec:decorative xmlns:adec="http://schemas.microsoft.com/office/drawing/2017/decorative" xmlns=""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5080934" y="2115117"/>
            <a:ext cx="6309360" cy="0"/>
          </a:xfrm>
          <a:prstGeom prst="line">
            <a:avLst/>
          </a:prstGeom>
          <a:ln w="19050">
            <a:solidFill>
              <a:srgbClr val="95743F"/>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62279709"/>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16" presetClass="entr" presetSubtype="21" fill="hold" grpId="0"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barn(inVertical)">
                                      <p:cBhvr>
                                        <p:cTn id="14" dur="500"/>
                                        <p:tgtEl>
                                          <p:spTgt spid="3">
                                            <p:txEl>
                                              <p:pRg st="0" end="0"/>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16" presetClass="entr" presetSubtype="21"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Effect transition="in" filter="barn(inVertical)">
                                      <p:cBhvr>
                                        <p:cTn id="19" dur="500"/>
                                        <p:tgtEl>
                                          <p:spTgt spid="3">
                                            <p:txEl>
                                              <p:pRg st="1" end="1"/>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16" presetClass="entr" presetSubtype="21" fill="hold" grpId="0" nodeType="clickEffect">
                                  <p:stCondLst>
                                    <p:cond delay="0"/>
                                  </p:stCondLst>
                                  <p:childTnLst>
                                    <p:set>
                                      <p:cBhvr>
                                        <p:cTn id="23" dur="1" fill="hold">
                                          <p:stCondLst>
                                            <p:cond delay="0"/>
                                          </p:stCondLst>
                                        </p:cTn>
                                        <p:tgtEl>
                                          <p:spTgt spid="3">
                                            <p:txEl>
                                              <p:pRg st="2" end="2"/>
                                            </p:txEl>
                                          </p:spTgt>
                                        </p:tgtEl>
                                        <p:attrNameLst>
                                          <p:attrName>style.visibility</p:attrName>
                                        </p:attrNameLst>
                                      </p:cBhvr>
                                      <p:to>
                                        <p:strVal val="visible"/>
                                      </p:to>
                                    </p:set>
                                    <p:animEffect transition="in" filter="barn(inVertical)">
                                      <p:cBhvr>
                                        <p:cTn id="24" dur="500"/>
                                        <p:tgtEl>
                                          <p:spTgt spid="3">
                                            <p:txEl>
                                              <p:pRg st="2" end="2"/>
                                            </p:txEl>
                                          </p:spTgt>
                                        </p:tgtEl>
                                      </p:cBhvr>
                                    </p:animEffect>
                                  </p:childTnLst>
                                </p:cTn>
                              </p:par>
                            </p:childTnLst>
                          </p:cTn>
                        </p:par>
                      </p:childTnLst>
                    </p:cTn>
                  </p:par>
                  <p:par>
                    <p:cTn id="25" fill="hold">
                      <p:stCondLst>
                        <p:cond delay="indefinite"/>
                      </p:stCondLst>
                      <p:childTnLst>
                        <p:par>
                          <p:cTn id="26" fill="hold">
                            <p:stCondLst>
                              <p:cond delay="0"/>
                            </p:stCondLst>
                            <p:childTnLst>
                              <p:par>
                                <p:cTn id="27" presetID="16" presetClass="entr" presetSubtype="21" fill="hold" grpId="0" nodeType="clickEffect">
                                  <p:stCondLst>
                                    <p:cond delay="0"/>
                                  </p:stCondLst>
                                  <p:childTnLst>
                                    <p:set>
                                      <p:cBhvr>
                                        <p:cTn id="28" dur="1" fill="hold">
                                          <p:stCondLst>
                                            <p:cond delay="0"/>
                                          </p:stCondLst>
                                        </p:cTn>
                                        <p:tgtEl>
                                          <p:spTgt spid="3">
                                            <p:txEl>
                                              <p:pRg st="3" end="3"/>
                                            </p:txEl>
                                          </p:spTgt>
                                        </p:tgtEl>
                                        <p:attrNameLst>
                                          <p:attrName>style.visibility</p:attrName>
                                        </p:attrNameLst>
                                      </p:cBhvr>
                                      <p:to>
                                        <p:strVal val="visible"/>
                                      </p:to>
                                    </p:set>
                                    <p:animEffect transition="in" filter="barn(inVertical)">
                                      <p:cBhvr>
                                        <p:cTn id="29" dur="500"/>
                                        <p:tgtEl>
                                          <p:spTgt spid="3">
                                            <p:txEl>
                                              <p:pRg st="3" end="3"/>
                                            </p:txEl>
                                          </p:spTgt>
                                        </p:tgtEl>
                                      </p:cBhvr>
                                    </p:animEffect>
                                  </p:childTnLst>
                                </p:cTn>
                              </p:par>
                            </p:childTnLst>
                          </p:cTn>
                        </p:par>
                      </p:childTnLst>
                    </p:cTn>
                  </p:par>
                  <p:par>
                    <p:cTn id="30" fill="hold">
                      <p:stCondLst>
                        <p:cond delay="indefinite"/>
                      </p:stCondLst>
                      <p:childTnLst>
                        <p:par>
                          <p:cTn id="31" fill="hold">
                            <p:stCondLst>
                              <p:cond delay="0"/>
                            </p:stCondLst>
                            <p:childTnLst>
                              <p:par>
                                <p:cTn id="32" presetID="16" presetClass="entr" presetSubtype="21" fill="hold" grpId="0" nodeType="clickEffect">
                                  <p:stCondLst>
                                    <p:cond delay="0"/>
                                  </p:stCondLst>
                                  <p:childTnLst>
                                    <p:set>
                                      <p:cBhvr>
                                        <p:cTn id="33" dur="1" fill="hold">
                                          <p:stCondLst>
                                            <p:cond delay="0"/>
                                          </p:stCondLst>
                                        </p:cTn>
                                        <p:tgtEl>
                                          <p:spTgt spid="3">
                                            <p:txEl>
                                              <p:pRg st="4" end="4"/>
                                            </p:txEl>
                                          </p:spTgt>
                                        </p:tgtEl>
                                        <p:attrNameLst>
                                          <p:attrName>style.visibility</p:attrName>
                                        </p:attrNameLst>
                                      </p:cBhvr>
                                      <p:to>
                                        <p:strVal val="visible"/>
                                      </p:to>
                                    </p:set>
                                    <p:animEffect transition="in" filter="barn(inVertical)">
                                      <p:cBhvr>
                                        <p:cTn id="34" dur="500"/>
                                        <p:tgtEl>
                                          <p:spTgt spid="3">
                                            <p:txEl>
                                              <p:pRg st="4" end="4"/>
                                            </p:txEl>
                                          </p:spTgt>
                                        </p:tgtEl>
                                      </p:cBhvr>
                                    </p:animEffect>
                                  </p:childTnLst>
                                </p:cTn>
                              </p:par>
                            </p:childTnLst>
                          </p:cTn>
                        </p:par>
                      </p:childTnLst>
                    </p:cTn>
                  </p:par>
                  <p:par>
                    <p:cTn id="35" fill="hold">
                      <p:stCondLst>
                        <p:cond delay="indefinite"/>
                      </p:stCondLst>
                      <p:childTnLst>
                        <p:par>
                          <p:cTn id="36" fill="hold">
                            <p:stCondLst>
                              <p:cond delay="0"/>
                            </p:stCondLst>
                            <p:childTnLst>
                              <p:par>
                                <p:cTn id="37" presetID="16" presetClass="entr" presetSubtype="21" fill="hold" grpId="0" nodeType="clickEffect">
                                  <p:stCondLst>
                                    <p:cond delay="0"/>
                                  </p:stCondLst>
                                  <p:childTnLst>
                                    <p:set>
                                      <p:cBhvr>
                                        <p:cTn id="38" dur="1" fill="hold">
                                          <p:stCondLst>
                                            <p:cond delay="0"/>
                                          </p:stCondLst>
                                        </p:cTn>
                                        <p:tgtEl>
                                          <p:spTgt spid="3">
                                            <p:txEl>
                                              <p:pRg st="5" end="5"/>
                                            </p:txEl>
                                          </p:spTgt>
                                        </p:tgtEl>
                                        <p:attrNameLst>
                                          <p:attrName>style.visibility</p:attrName>
                                        </p:attrNameLst>
                                      </p:cBhvr>
                                      <p:to>
                                        <p:strVal val="visible"/>
                                      </p:to>
                                    </p:set>
                                    <p:animEffect transition="in" filter="barn(inVertical)">
                                      <p:cBhvr>
                                        <p:cTn id="39" dur="500"/>
                                        <p:tgtEl>
                                          <p:spTgt spid="3">
                                            <p:txEl>
                                              <p:pRg st="5" end="5"/>
                                            </p:txEl>
                                          </p:spTgt>
                                        </p:tgtEl>
                                      </p:cBhvr>
                                    </p:animEffect>
                                  </p:childTnLst>
                                </p:cTn>
                              </p:par>
                            </p:childTnLst>
                          </p:cTn>
                        </p:par>
                      </p:childTnLst>
                    </p:cTn>
                  </p:par>
                  <p:par>
                    <p:cTn id="40" fill="hold">
                      <p:stCondLst>
                        <p:cond delay="indefinite"/>
                      </p:stCondLst>
                      <p:childTnLst>
                        <p:par>
                          <p:cTn id="41" fill="hold">
                            <p:stCondLst>
                              <p:cond delay="0"/>
                            </p:stCondLst>
                            <p:childTnLst>
                              <p:par>
                                <p:cTn id="42" presetID="16" presetClass="entr" presetSubtype="21" fill="hold" grpId="0" nodeType="clickEffect">
                                  <p:stCondLst>
                                    <p:cond delay="0"/>
                                  </p:stCondLst>
                                  <p:childTnLst>
                                    <p:set>
                                      <p:cBhvr>
                                        <p:cTn id="43" dur="1" fill="hold">
                                          <p:stCondLst>
                                            <p:cond delay="0"/>
                                          </p:stCondLst>
                                        </p:cTn>
                                        <p:tgtEl>
                                          <p:spTgt spid="3">
                                            <p:txEl>
                                              <p:pRg st="7" end="7"/>
                                            </p:txEl>
                                          </p:spTgt>
                                        </p:tgtEl>
                                        <p:attrNameLst>
                                          <p:attrName>style.visibility</p:attrName>
                                        </p:attrNameLst>
                                      </p:cBhvr>
                                      <p:to>
                                        <p:strVal val="visible"/>
                                      </p:to>
                                    </p:set>
                                    <p:animEffect transition="in" filter="barn(inVertical)">
                                      <p:cBhvr>
                                        <p:cTn id="44"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00EDD19-6802-4EC3-95CE-CFFAB042CFD6}"/>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542E3244-038F-4428-98F0-B200821B52D5}"/>
              </a:ext>
            </a:extLst>
          </p:cNvPr>
          <p:cNvSpPr>
            <a:spLocks noGrp="1"/>
          </p:cNvSpPr>
          <p:nvPr>
            <p:ph type="title"/>
          </p:nvPr>
        </p:nvSpPr>
        <p:spPr>
          <a:xfrm>
            <a:off x="838200" y="365125"/>
            <a:ext cx="10515600" cy="1325563"/>
          </a:xfrm>
        </p:spPr>
        <p:txBody>
          <a:bodyPr>
            <a:normAutofit/>
          </a:bodyPr>
          <a:lstStyle/>
          <a:p>
            <a:r>
              <a:rPr lang="en-GB" sz="5400" dirty="0">
                <a:latin typeface="Baskerville Old Face" panose="02020602080505020303" pitchFamily="18" charset="0"/>
              </a:rPr>
              <a:t>Islamic Science</a:t>
            </a:r>
          </a:p>
        </p:txBody>
      </p:sp>
      <p:sp>
        <p:nvSpPr>
          <p:cNvPr id="10"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onnsiteX0" fmla="*/ 0 w 10853928"/>
              <a:gd name="connsiteY0" fmla="*/ 0 h 18288"/>
              <a:gd name="connsiteX1" fmla="*/ 461292 w 10853928"/>
              <a:gd name="connsiteY1" fmla="*/ 0 h 18288"/>
              <a:gd name="connsiteX2" fmla="*/ 1139662 w 10853928"/>
              <a:gd name="connsiteY2" fmla="*/ 0 h 18288"/>
              <a:gd name="connsiteX3" fmla="*/ 1926572 w 10853928"/>
              <a:gd name="connsiteY3" fmla="*/ 0 h 18288"/>
              <a:gd name="connsiteX4" fmla="*/ 2279325 w 10853928"/>
              <a:gd name="connsiteY4" fmla="*/ 0 h 18288"/>
              <a:gd name="connsiteX5" fmla="*/ 2632078 w 10853928"/>
              <a:gd name="connsiteY5" fmla="*/ 0 h 18288"/>
              <a:gd name="connsiteX6" fmla="*/ 3527527 w 10853928"/>
              <a:gd name="connsiteY6" fmla="*/ 0 h 18288"/>
              <a:gd name="connsiteX7" fmla="*/ 4205897 w 10853928"/>
              <a:gd name="connsiteY7" fmla="*/ 0 h 18288"/>
              <a:gd name="connsiteX8" fmla="*/ 4558650 w 10853928"/>
              <a:gd name="connsiteY8" fmla="*/ 0 h 18288"/>
              <a:gd name="connsiteX9" fmla="*/ 5237020 w 10853928"/>
              <a:gd name="connsiteY9" fmla="*/ 0 h 18288"/>
              <a:gd name="connsiteX10" fmla="*/ 6132469 w 10853928"/>
              <a:gd name="connsiteY10" fmla="*/ 0 h 18288"/>
              <a:gd name="connsiteX11" fmla="*/ 6702301 w 10853928"/>
              <a:gd name="connsiteY11" fmla="*/ 0 h 18288"/>
              <a:gd name="connsiteX12" fmla="*/ 7272132 w 10853928"/>
              <a:gd name="connsiteY12" fmla="*/ 0 h 18288"/>
              <a:gd name="connsiteX13" fmla="*/ 7950502 w 10853928"/>
              <a:gd name="connsiteY13" fmla="*/ 0 h 18288"/>
              <a:gd name="connsiteX14" fmla="*/ 8737412 w 10853928"/>
              <a:gd name="connsiteY14" fmla="*/ 0 h 18288"/>
              <a:gd name="connsiteX15" fmla="*/ 9524322 w 10853928"/>
              <a:gd name="connsiteY15" fmla="*/ 0 h 18288"/>
              <a:gd name="connsiteX16" fmla="*/ 10853928 w 10853928"/>
              <a:gd name="connsiteY16" fmla="*/ 0 h 18288"/>
              <a:gd name="connsiteX17" fmla="*/ 10853928 w 10853928"/>
              <a:gd name="connsiteY17" fmla="*/ 18288 h 18288"/>
              <a:gd name="connsiteX18" fmla="*/ 10392636 w 10853928"/>
              <a:gd name="connsiteY18" fmla="*/ 18288 h 18288"/>
              <a:gd name="connsiteX19" fmla="*/ 9497187 w 10853928"/>
              <a:gd name="connsiteY19" fmla="*/ 18288 h 18288"/>
              <a:gd name="connsiteX20" fmla="*/ 8818817 w 10853928"/>
              <a:gd name="connsiteY20" fmla="*/ 18288 h 18288"/>
              <a:gd name="connsiteX21" fmla="*/ 8466064 w 10853928"/>
              <a:gd name="connsiteY21" fmla="*/ 18288 h 18288"/>
              <a:gd name="connsiteX22" fmla="*/ 7787693 w 10853928"/>
              <a:gd name="connsiteY22" fmla="*/ 18288 h 18288"/>
              <a:gd name="connsiteX23" fmla="*/ 7217862 w 10853928"/>
              <a:gd name="connsiteY23" fmla="*/ 18288 h 18288"/>
              <a:gd name="connsiteX24" fmla="*/ 6648031 w 10853928"/>
              <a:gd name="connsiteY24" fmla="*/ 18288 h 18288"/>
              <a:gd name="connsiteX25" fmla="*/ 6078200 w 10853928"/>
              <a:gd name="connsiteY25" fmla="*/ 18288 h 18288"/>
              <a:gd name="connsiteX26" fmla="*/ 5508368 w 10853928"/>
              <a:gd name="connsiteY26" fmla="*/ 18288 h 18288"/>
              <a:gd name="connsiteX27" fmla="*/ 4721459 w 10853928"/>
              <a:gd name="connsiteY27" fmla="*/ 18288 h 18288"/>
              <a:gd name="connsiteX28" fmla="*/ 4043088 w 10853928"/>
              <a:gd name="connsiteY28" fmla="*/ 18288 h 18288"/>
              <a:gd name="connsiteX29" fmla="*/ 3690336 w 10853928"/>
              <a:gd name="connsiteY29" fmla="*/ 18288 h 18288"/>
              <a:gd name="connsiteX30" fmla="*/ 3120504 w 10853928"/>
              <a:gd name="connsiteY30" fmla="*/ 18288 h 18288"/>
              <a:gd name="connsiteX31" fmla="*/ 2333595 w 10853928"/>
              <a:gd name="connsiteY31" fmla="*/ 18288 h 18288"/>
              <a:gd name="connsiteX32" fmla="*/ 1872303 w 10853928"/>
              <a:gd name="connsiteY32" fmla="*/ 18288 h 18288"/>
              <a:gd name="connsiteX33" fmla="*/ 976854 w 10853928"/>
              <a:gd name="connsiteY33" fmla="*/ 18288 h 18288"/>
              <a:gd name="connsiteX34" fmla="*/ 0 w 10853928"/>
              <a:gd name="connsiteY34" fmla="*/ 18288 h 18288"/>
              <a:gd name="connsiteX35" fmla="*/ 0 w 10853928"/>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xmln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9E1CB619-C860-47F8-B0C8-B1448FC9D453}"/>
              </a:ext>
            </a:extLst>
          </p:cNvPr>
          <p:cNvSpPr>
            <a:spLocks noGrp="1"/>
          </p:cNvSpPr>
          <p:nvPr>
            <p:ph idx="1"/>
          </p:nvPr>
        </p:nvSpPr>
        <p:spPr>
          <a:xfrm>
            <a:off x="838200" y="1929384"/>
            <a:ext cx="10515600" cy="4251960"/>
          </a:xfrm>
        </p:spPr>
        <p:txBody>
          <a:bodyPr>
            <a:normAutofit/>
          </a:bodyPr>
          <a:lstStyle/>
          <a:p>
            <a:pPr>
              <a:spcAft>
                <a:spcPts val="800"/>
              </a:spcAft>
            </a:pPr>
            <a:r>
              <a:rPr lang="en-GB" sz="2200" dirty="0">
                <a:effectLst/>
                <a:latin typeface="Baskerville Old Face" panose="02020602080505020303" pitchFamily="18" charset="0"/>
                <a:ea typeface="Calibri" panose="020F0502020204030204" pitchFamily="34" charset="0"/>
                <a:cs typeface="Times New Roman" panose="02020603050405020304" pitchFamily="18" charset="0"/>
              </a:rPr>
              <a:t>This period of 1,000 years after the </a:t>
            </a:r>
            <a:r>
              <a:rPr lang="en-GB" sz="2200" dirty="0">
                <a:latin typeface="Baskerville Old Face" panose="02020602080505020303" pitchFamily="18" charset="0"/>
                <a:ea typeface="Calibri" panose="020F0502020204030204" pitchFamily="34" charset="0"/>
                <a:cs typeface="Times New Roman" panose="02020603050405020304" pitchFamily="18" charset="0"/>
              </a:rPr>
              <a:t>Ancient G</a:t>
            </a:r>
            <a:r>
              <a:rPr lang="en-GB" sz="2200" dirty="0">
                <a:effectLst/>
                <a:latin typeface="Baskerville Old Face" panose="02020602080505020303" pitchFamily="18" charset="0"/>
                <a:ea typeface="Calibri" panose="020F0502020204030204" pitchFamily="34" charset="0"/>
                <a:cs typeface="Times New Roman" panose="02020603050405020304" pitchFamily="18" charset="0"/>
              </a:rPr>
              <a:t>reeks is often dismissed as the dark ages.</a:t>
            </a:r>
          </a:p>
          <a:p>
            <a:pPr>
              <a:spcAft>
                <a:spcPts val="800"/>
              </a:spcAft>
            </a:pPr>
            <a:r>
              <a:rPr lang="en-GB" sz="2200" dirty="0">
                <a:effectLst/>
                <a:latin typeface="Baskerville Old Face" panose="02020602080505020303" pitchFamily="18" charset="0"/>
                <a:ea typeface="Calibri" panose="020F0502020204030204" pitchFamily="34" charset="0"/>
                <a:cs typeface="Times New Roman" panose="02020603050405020304" pitchFamily="18" charset="0"/>
              </a:rPr>
              <a:t>The history of Islam brought about a scientific, cultural, and economic flourishing under the reign of the Abbasid tribe caliph </a:t>
            </a:r>
            <a:r>
              <a:rPr lang="en-GB" sz="2200" dirty="0" err="1">
                <a:effectLst/>
                <a:latin typeface="Baskerville Old Face" panose="02020602080505020303" pitchFamily="18" charset="0"/>
                <a:ea typeface="Calibri" panose="020F0502020204030204" pitchFamily="34" charset="0"/>
                <a:cs typeface="Times New Roman" panose="02020603050405020304" pitchFamily="18" charset="0"/>
              </a:rPr>
              <a:t>Huran</a:t>
            </a:r>
            <a:r>
              <a:rPr lang="en-GB" sz="2200" dirty="0">
                <a:effectLst/>
                <a:latin typeface="Baskerville Old Face" panose="02020602080505020303" pitchFamily="18" charset="0"/>
                <a:ea typeface="Calibri" panose="020F0502020204030204" pitchFamily="34" charset="0"/>
                <a:cs typeface="Times New Roman" panose="02020603050405020304" pitchFamily="18" charset="0"/>
              </a:rPr>
              <a:t> al-Rashid (786-809) in what was the largest city in the world at the time, Baghdad.</a:t>
            </a:r>
          </a:p>
          <a:p>
            <a:pPr>
              <a:spcAft>
                <a:spcPts val="800"/>
              </a:spcAft>
            </a:pPr>
            <a:r>
              <a:rPr lang="en-GB" sz="2200" dirty="0">
                <a:effectLst/>
                <a:latin typeface="Baskerville Old Face" panose="02020602080505020303" pitchFamily="18" charset="0"/>
                <a:ea typeface="Calibri" panose="020F0502020204030204" pitchFamily="34" charset="0"/>
                <a:cs typeface="Times New Roman" panose="02020603050405020304" pitchFamily="18" charset="0"/>
              </a:rPr>
              <a:t>It was the “Islamic Golden Age” from the 8</a:t>
            </a:r>
            <a:r>
              <a:rPr lang="en-GB" sz="2200" baseline="30000" dirty="0">
                <a:effectLst/>
                <a:latin typeface="Baskerville Old Face" panose="02020602080505020303" pitchFamily="18" charset="0"/>
                <a:ea typeface="Calibri" panose="020F0502020204030204" pitchFamily="34" charset="0"/>
                <a:cs typeface="Times New Roman" panose="02020603050405020304" pitchFamily="18" charset="0"/>
              </a:rPr>
              <a:t>th</a:t>
            </a:r>
            <a:r>
              <a:rPr lang="en-GB" sz="2200" dirty="0">
                <a:effectLst/>
                <a:latin typeface="Baskerville Old Face" panose="02020602080505020303" pitchFamily="18" charset="0"/>
                <a:ea typeface="Calibri" panose="020F0502020204030204" pitchFamily="34" charset="0"/>
                <a:cs typeface="Times New Roman" panose="02020603050405020304" pitchFamily="18" charset="0"/>
              </a:rPr>
              <a:t> century to the 14</a:t>
            </a:r>
            <a:r>
              <a:rPr lang="en-GB" sz="2200" baseline="30000" dirty="0">
                <a:effectLst/>
                <a:latin typeface="Baskerville Old Face" panose="02020602080505020303" pitchFamily="18" charset="0"/>
                <a:ea typeface="Calibri" panose="020F0502020204030204" pitchFamily="34" charset="0"/>
                <a:cs typeface="Times New Roman" panose="02020603050405020304" pitchFamily="18" charset="0"/>
              </a:rPr>
              <a:t>th</a:t>
            </a:r>
            <a:r>
              <a:rPr lang="en-GB" sz="2200" dirty="0">
                <a:effectLst/>
                <a:latin typeface="Baskerville Old Face" panose="02020602080505020303" pitchFamily="18" charset="0"/>
                <a:ea typeface="Calibri" panose="020F0502020204030204" pitchFamily="34" charset="0"/>
                <a:cs typeface="Times New Roman" panose="02020603050405020304" pitchFamily="18" charset="0"/>
              </a:rPr>
              <a:t> century that brought about a period of widescale translation of the world’s greatest scientific texts, with scholars and polymaths worldwide with different cultural and religious backgrounds commissioned to garner and translate the known world’s classical texts primarily into Arabic and other local languages. Al-Rashid inaugurated his </a:t>
            </a:r>
            <a:r>
              <a:rPr lang="en-GB" sz="2200" dirty="0" err="1">
                <a:effectLst/>
                <a:latin typeface="Baskerville Old Face" panose="02020602080505020303" pitchFamily="18" charset="0"/>
                <a:ea typeface="Calibri" panose="020F0502020204030204" pitchFamily="34" charset="0"/>
                <a:cs typeface="Times New Roman" panose="02020603050405020304" pitchFamily="18" charset="0"/>
              </a:rPr>
              <a:t>Daar</a:t>
            </a:r>
            <a:r>
              <a:rPr lang="en-GB" sz="2200" dirty="0">
                <a:effectLst/>
                <a:latin typeface="Baskerville Old Face" panose="02020602080505020303" pitchFamily="18" charset="0"/>
                <a:ea typeface="Calibri" panose="020F0502020204030204" pitchFamily="34" charset="0"/>
                <a:cs typeface="Times New Roman" panose="02020603050405020304" pitchFamily="18" charset="0"/>
              </a:rPr>
              <a:t> al-</a:t>
            </a:r>
            <a:r>
              <a:rPr lang="en-GB" sz="2200" dirty="0" err="1">
                <a:effectLst/>
                <a:latin typeface="Baskerville Old Face" panose="02020602080505020303" pitchFamily="18" charset="0"/>
                <a:ea typeface="Calibri" panose="020F0502020204030204" pitchFamily="34" charset="0"/>
                <a:cs typeface="Times New Roman" panose="02020603050405020304" pitchFamily="18" charset="0"/>
              </a:rPr>
              <a:t>Hikma</a:t>
            </a:r>
            <a:r>
              <a:rPr lang="en-GB" sz="2200" dirty="0">
                <a:effectLst/>
                <a:latin typeface="Baskerville Old Face" panose="02020602080505020303" pitchFamily="18" charset="0"/>
                <a:ea typeface="Calibri" panose="020F0502020204030204" pitchFamily="34" charset="0"/>
                <a:cs typeface="Times New Roman" panose="02020603050405020304" pitchFamily="18" charset="0"/>
              </a:rPr>
              <a:t> or House of Wisdom.</a:t>
            </a:r>
          </a:p>
          <a:p>
            <a:pPr marL="0" indent="0">
              <a:buNone/>
            </a:pPr>
            <a:endParaRPr lang="en-GB" sz="2200" dirty="0"/>
          </a:p>
        </p:txBody>
      </p:sp>
    </p:spTree>
    <p:extLst>
      <p:ext uri="{BB962C8B-B14F-4D97-AF65-F5344CB8AC3E}">
        <p14:creationId xmlns:p14="http://schemas.microsoft.com/office/powerpoint/2010/main" val="1685335880"/>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53" presetClass="entr" presetSubtype="16" fill="hold" grpId="0"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anim calcmode="lin" valueType="num">
                                      <p:cBhvr>
                                        <p:cTn id="11"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2"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13" dur="500"/>
                                        <p:tgtEl>
                                          <p:spTgt spid="3">
                                            <p:txEl>
                                              <p:pRg st="0" end="0"/>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53" presetClass="entr" presetSubtype="16" fill="hold" grpId="0" nodeType="clickEffect">
                                  <p:stCondLst>
                                    <p:cond delay="0"/>
                                  </p:stCondLst>
                                  <p:childTnLst>
                                    <p:set>
                                      <p:cBhvr>
                                        <p:cTn id="17" dur="1" fill="hold">
                                          <p:stCondLst>
                                            <p:cond delay="0"/>
                                          </p:stCondLst>
                                        </p:cTn>
                                        <p:tgtEl>
                                          <p:spTgt spid="3">
                                            <p:txEl>
                                              <p:pRg st="1" end="1"/>
                                            </p:txEl>
                                          </p:spTgt>
                                        </p:tgtEl>
                                        <p:attrNameLst>
                                          <p:attrName>style.visibility</p:attrName>
                                        </p:attrNameLst>
                                      </p:cBhvr>
                                      <p:to>
                                        <p:strVal val="visible"/>
                                      </p:to>
                                    </p:set>
                                    <p:anim calcmode="lin" valueType="num">
                                      <p:cBhvr>
                                        <p:cTn id="18"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9"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20" dur="500"/>
                                        <p:tgtEl>
                                          <p:spTgt spid="3">
                                            <p:txEl>
                                              <p:pRg st="1" end="1"/>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53" presetClass="entr" presetSubtype="16"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p:cTn id="25"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6"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2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descr="Map&#10;&#10;Description automatically generated">
            <a:extLst>
              <a:ext uri="{FF2B5EF4-FFF2-40B4-BE49-F238E27FC236}">
                <a16:creationId xmlns:a16="http://schemas.microsoft.com/office/drawing/2014/main" id="{716A93E5-DC7B-443B-A8C3-D27D0BF23029}"/>
              </a:ext>
            </a:extLst>
          </p:cNvPr>
          <p:cNvPicPr>
            <a:picLocks noChangeAspect="1"/>
          </p:cNvPicPr>
          <p:nvPr/>
        </p:nvPicPr>
        <p:blipFill rotWithShape="1">
          <a:blip r:embed="rId2">
            <a:extLst>
              <a:ext uri="{28A0092B-C50C-407E-A947-70E740481C1C}">
                <a14:useLocalDpi xmlns:a14="http://schemas.microsoft.com/office/drawing/2010/main" val="0"/>
              </a:ext>
            </a:extLst>
          </a:blip>
          <a:srcRect l="1" r="-393" b="4818"/>
          <a:stretch/>
        </p:blipFill>
        <p:spPr>
          <a:xfrm>
            <a:off x="1499061" y="62345"/>
            <a:ext cx="9193877" cy="6733309"/>
          </a:xfrm>
          <a:prstGeom prst="rect">
            <a:avLst/>
          </a:prstGeom>
        </p:spPr>
      </p:pic>
    </p:spTree>
    <p:extLst>
      <p:ext uri="{BB962C8B-B14F-4D97-AF65-F5344CB8AC3E}">
        <p14:creationId xmlns:p14="http://schemas.microsoft.com/office/powerpoint/2010/main" val="327894165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1A1FA41-E1D1-43CF-8B3B-5E6140890832}"/>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FCC2D84B-6969-4F00-BEBA-81C2EBCD3299}"/>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6095999" cy="6858000"/>
          </a:xfrm>
          <a:prstGeom prst="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B0D282BE-4461-4794-89A5-394723CDF2F3}"/>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371600" y="1371601"/>
            <a:ext cx="3354572" cy="411479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F820A597-9505-45BE-B6BC-6F58EAE6419B}"/>
              </a:ext>
            </a:extLst>
          </p:cNvPr>
          <p:cNvSpPr>
            <a:spLocks noGrp="1"/>
          </p:cNvSpPr>
          <p:nvPr>
            <p:ph type="title"/>
          </p:nvPr>
        </p:nvSpPr>
        <p:spPr>
          <a:xfrm>
            <a:off x="1798115" y="1808855"/>
            <a:ext cx="2552956" cy="3240290"/>
          </a:xfrm>
        </p:spPr>
        <p:txBody>
          <a:bodyPr>
            <a:normAutofit/>
          </a:bodyPr>
          <a:lstStyle/>
          <a:p>
            <a:pPr algn="ctr"/>
            <a:r>
              <a:rPr lang="en-GB" sz="2400">
                <a:solidFill>
                  <a:schemeClr val="tx1">
                    <a:lumMod val="65000"/>
                    <a:lumOff val="35000"/>
                  </a:schemeClr>
                </a:solidFill>
              </a:rPr>
              <a:t>House of Wisdom</a:t>
            </a:r>
          </a:p>
        </p:txBody>
      </p:sp>
      <p:sp>
        <p:nvSpPr>
          <p:cNvPr id="3" name="Content Placeholder 2">
            <a:extLst>
              <a:ext uri="{FF2B5EF4-FFF2-40B4-BE49-F238E27FC236}">
                <a16:creationId xmlns:a16="http://schemas.microsoft.com/office/drawing/2014/main" id="{B34E4508-CD64-4441-8AA9-374197774599}"/>
              </a:ext>
            </a:extLst>
          </p:cNvPr>
          <p:cNvSpPr>
            <a:spLocks noGrp="1"/>
          </p:cNvSpPr>
          <p:nvPr>
            <p:ph idx="1"/>
          </p:nvPr>
        </p:nvSpPr>
        <p:spPr>
          <a:xfrm>
            <a:off x="6958856" y="871442"/>
            <a:ext cx="4363748" cy="5115116"/>
          </a:xfrm>
        </p:spPr>
        <p:txBody>
          <a:bodyPr anchor="ctr">
            <a:normAutofit/>
          </a:bodyPr>
          <a:lstStyle/>
          <a:p>
            <a:r>
              <a:rPr lang="en-US" sz="2000" dirty="0">
                <a:solidFill>
                  <a:schemeClr val="tx1">
                    <a:lumMod val="65000"/>
                    <a:lumOff val="35000"/>
                  </a:schemeClr>
                </a:solidFill>
              </a:rPr>
              <a:t>Al-Rashid was seen as a patron of learning who united all these scholars under a singular government and common language of Arabic. </a:t>
            </a:r>
          </a:p>
          <a:p>
            <a:r>
              <a:rPr lang="en-US" sz="2000" dirty="0">
                <a:solidFill>
                  <a:schemeClr val="tx1">
                    <a:lumMod val="65000"/>
                    <a:lumOff val="35000"/>
                  </a:schemeClr>
                </a:solidFill>
              </a:rPr>
              <a:t>Formal function a dispute amongst historians due to contents being destroyed in the Siege of Baghdad.</a:t>
            </a:r>
          </a:p>
          <a:p>
            <a:r>
              <a:rPr lang="en-US" sz="2000" dirty="0">
                <a:solidFill>
                  <a:schemeClr val="tx1">
                    <a:lumMod val="65000"/>
                    <a:lumOff val="35000"/>
                  </a:schemeClr>
                </a:solidFill>
              </a:rPr>
              <a:t>Certain that it was home to an extensive private library belonging to al-Rashid and expanded into a public institute under half brother Abu al-Abbas Abdullah</a:t>
            </a:r>
          </a:p>
          <a:p>
            <a:endParaRPr lang="en-GB" sz="2000" dirty="0">
              <a:solidFill>
                <a:schemeClr val="tx1">
                  <a:lumMod val="65000"/>
                  <a:lumOff val="35000"/>
                </a:schemeClr>
              </a:solidFill>
            </a:endParaRPr>
          </a:p>
        </p:txBody>
      </p:sp>
    </p:spTree>
    <p:extLst>
      <p:ext uri="{BB962C8B-B14F-4D97-AF65-F5344CB8AC3E}">
        <p14:creationId xmlns:p14="http://schemas.microsoft.com/office/powerpoint/2010/main" val="55972862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5" name="Rectangle 14">
            <a:extLst>
              <a:ext uri="{FF2B5EF4-FFF2-40B4-BE49-F238E27FC236}">
                <a16:creationId xmlns:a16="http://schemas.microsoft.com/office/drawing/2014/main" id="{CB299CAB-C506-454B-90FC-4065728297D3}"/>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a:extLst>
              <a:ext uri="{FF2B5EF4-FFF2-40B4-BE49-F238E27FC236}">
                <a16:creationId xmlns:a16="http://schemas.microsoft.com/office/drawing/2014/main" id="{C8D99311-F254-40F1-8AB5-EE3E7B9B6872}"/>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85800" y="685800"/>
            <a:ext cx="10820400" cy="1758576"/>
          </a:xfrm>
          <a:prstGeom prst="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3062414F-C99B-46DF-9BCF-E580A556F995}"/>
              </a:ext>
            </a:extLst>
          </p:cNvPr>
          <p:cNvSpPr>
            <a:spLocks noGrp="1"/>
          </p:cNvSpPr>
          <p:nvPr>
            <p:ph type="title"/>
          </p:nvPr>
        </p:nvSpPr>
        <p:spPr>
          <a:xfrm>
            <a:off x="1616054" y="1070149"/>
            <a:ext cx="8959893" cy="1004836"/>
          </a:xfrm>
        </p:spPr>
        <p:txBody>
          <a:bodyPr anchor="ctr">
            <a:normAutofit/>
          </a:bodyPr>
          <a:lstStyle/>
          <a:p>
            <a:pPr algn="ctr"/>
            <a:r>
              <a:rPr lang="en-GB" sz="3200">
                <a:solidFill>
                  <a:srgbClr val="595959"/>
                </a:solidFill>
                <a:latin typeface="Baskerville Old Face" panose="02020602080505020303" pitchFamily="18" charset="0"/>
              </a:rPr>
              <a:t>Perfect conditions for the House of Wisdom</a:t>
            </a:r>
          </a:p>
        </p:txBody>
      </p:sp>
      <p:sp>
        <p:nvSpPr>
          <p:cNvPr id="19" name="Rectangle 18">
            <a:extLst>
              <a:ext uri="{FF2B5EF4-FFF2-40B4-BE49-F238E27FC236}">
                <a16:creationId xmlns:a16="http://schemas.microsoft.com/office/drawing/2014/main" id="{7D89E3CB-00ED-4691-9F0F-F23EA3564705}"/>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82016" y="2444376"/>
            <a:ext cx="10824184" cy="3727824"/>
          </a:xfrm>
          <a:prstGeom prst="rect">
            <a:avLst/>
          </a:prstGeom>
          <a:solidFill>
            <a:schemeClr val="accent2">
              <a:lumMod val="20000"/>
              <a:lumOff val="80000"/>
              <a:alpha val="5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72708E94-E2DC-4536-BE39-0513CDB4B6EB}"/>
              </a:ext>
            </a:extLst>
          </p:cNvPr>
          <p:cNvSpPr>
            <a:spLocks noGrp="1"/>
          </p:cNvSpPr>
          <p:nvPr>
            <p:ph idx="1"/>
          </p:nvPr>
        </p:nvSpPr>
        <p:spPr>
          <a:xfrm>
            <a:off x="1616054" y="2768321"/>
            <a:ext cx="8959892" cy="2828543"/>
          </a:xfrm>
        </p:spPr>
        <p:txBody>
          <a:bodyPr anchor="t">
            <a:normAutofit/>
          </a:bodyPr>
          <a:lstStyle/>
          <a:p>
            <a:pPr marL="0" indent="0">
              <a:buNone/>
            </a:pPr>
            <a:r>
              <a:rPr lang="en-GB" sz="1600" b="1" dirty="0">
                <a:solidFill>
                  <a:schemeClr val="tx1">
                    <a:lumMod val="65000"/>
                    <a:lumOff val="35000"/>
                  </a:schemeClr>
                </a:solidFill>
                <a:latin typeface="Baskerville Old Face" panose="02020602080505020303" pitchFamily="18" charset="0"/>
              </a:rPr>
              <a:t>Religious Influence</a:t>
            </a:r>
          </a:p>
          <a:p>
            <a:r>
              <a:rPr lang="en-GB" sz="1600" dirty="0">
                <a:solidFill>
                  <a:schemeClr val="tx1">
                    <a:lumMod val="65000"/>
                    <a:lumOff val="35000"/>
                  </a:schemeClr>
                </a:solidFill>
                <a:latin typeface="Baskerville Old Face" panose="02020602080505020303" pitchFamily="18" charset="0"/>
              </a:rPr>
              <a:t>Hadiths that place values on education and acquiring knowledge.</a:t>
            </a:r>
          </a:p>
          <a:p>
            <a:pPr marL="0" indent="0">
              <a:buNone/>
            </a:pPr>
            <a:r>
              <a:rPr lang="en-GB" sz="1600" b="1" dirty="0">
                <a:solidFill>
                  <a:schemeClr val="tx1">
                    <a:lumMod val="65000"/>
                    <a:lumOff val="35000"/>
                  </a:schemeClr>
                </a:solidFill>
                <a:latin typeface="Baskerville Old Face" panose="02020602080505020303" pitchFamily="18" charset="0"/>
              </a:rPr>
              <a:t>Government sponsorship</a:t>
            </a:r>
          </a:p>
          <a:p>
            <a:r>
              <a:rPr lang="en-GB" sz="1600" dirty="0">
                <a:solidFill>
                  <a:schemeClr val="tx1">
                    <a:lumMod val="65000"/>
                    <a:lumOff val="35000"/>
                  </a:schemeClr>
                </a:solidFill>
                <a:latin typeface="Baskerville Old Face" panose="02020602080505020303" pitchFamily="18" charset="0"/>
              </a:rPr>
              <a:t>Patronized scholars. Money spent on translations estimated to be twice the UK Medical Research Budget.</a:t>
            </a:r>
          </a:p>
          <a:p>
            <a:pPr marL="0" indent="0">
              <a:buNone/>
            </a:pPr>
            <a:r>
              <a:rPr lang="en-GB" sz="1600" b="1" dirty="0">
                <a:solidFill>
                  <a:schemeClr val="tx1">
                    <a:lumMod val="65000"/>
                    <a:lumOff val="35000"/>
                  </a:schemeClr>
                </a:solidFill>
                <a:latin typeface="Baskerville Old Face" panose="02020602080505020303" pitchFamily="18" charset="0"/>
              </a:rPr>
              <a:t>Diverse contributions</a:t>
            </a:r>
          </a:p>
          <a:p>
            <a:pPr marL="0" indent="0">
              <a:buNone/>
            </a:pPr>
            <a:r>
              <a:rPr lang="en-GB" sz="1600" b="1" dirty="0">
                <a:solidFill>
                  <a:schemeClr val="tx1">
                    <a:lumMod val="65000"/>
                    <a:lumOff val="35000"/>
                  </a:schemeClr>
                </a:solidFill>
                <a:latin typeface="Baskerville Old Face" panose="02020602080505020303" pitchFamily="18" charset="0"/>
              </a:rPr>
              <a:t>New technology:</a:t>
            </a:r>
          </a:p>
          <a:p>
            <a:r>
              <a:rPr lang="en-GB" sz="1600" dirty="0">
                <a:solidFill>
                  <a:schemeClr val="tx1">
                    <a:lumMod val="65000"/>
                    <a:lumOff val="35000"/>
                  </a:schemeClr>
                </a:solidFill>
                <a:latin typeface="Baskerville Old Face" panose="02020602080505020303" pitchFamily="18" charset="0"/>
              </a:rPr>
              <a:t>Easier writing systems.</a:t>
            </a:r>
          </a:p>
          <a:p>
            <a:r>
              <a:rPr lang="en-GB" sz="1600" dirty="0">
                <a:solidFill>
                  <a:schemeClr val="tx1">
                    <a:lumMod val="65000"/>
                    <a:lumOff val="35000"/>
                  </a:schemeClr>
                </a:solidFill>
                <a:latin typeface="Baskerville Old Face" panose="02020602080505020303" pitchFamily="18" charset="0"/>
              </a:rPr>
              <a:t>Paper.</a:t>
            </a:r>
          </a:p>
        </p:txBody>
      </p:sp>
    </p:spTree>
    <p:extLst>
      <p:ext uri="{BB962C8B-B14F-4D97-AF65-F5344CB8AC3E}">
        <p14:creationId xmlns:p14="http://schemas.microsoft.com/office/powerpoint/2010/main" val="864733591"/>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42" presetClass="entr" presetSubtype="0"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Effect transition="in" filter="fade">
                                      <p:cBhvr>
                                        <p:cTn id="13" dur="1000"/>
                                        <p:tgtEl>
                                          <p:spTgt spid="3">
                                            <p:txEl>
                                              <p:pRg st="0" end="0"/>
                                            </p:txEl>
                                          </p:spTgt>
                                        </p:tgtEl>
                                      </p:cBhvr>
                                    </p:animEffect>
                                    <p:anim calcmode="lin" valueType="num">
                                      <p:cBhvr>
                                        <p:cTn id="14"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5"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42" presetClass="entr" presetSubtype="0" fill="hold" grpId="0" nodeType="clickEffect">
                                  <p:stCondLst>
                                    <p:cond delay="0"/>
                                  </p:stCondLst>
                                  <p:childTnLst>
                                    <p:set>
                                      <p:cBhvr>
                                        <p:cTn id="19" dur="1" fill="hold">
                                          <p:stCondLst>
                                            <p:cond delay="0"/>
                                          </p:stCondLst>
                                        </p:cTn>
                                        <p:tgtEl>
                                          <p:spTgt spid="3">
                                            <p:txEl>
                                              <p:pRg st="1" end="1"/>
                                            </p:txEl>
                                          </p:spTgt>
                                        </p:tgtEl>
                                        <p:attrNameLst>
                                          <p:attrName>style.visibility</p:attrName>
                                        </p:attrNameLst>
                                      </p:cBhvr>
                                      <p:to>
                                        <p:strVal val="visible"/>
                                      </p:to>
                                    </p:set>
                                    <p:animEffect transition="in" filter="fade">
                                      <p:cBhvr>
                                        <p:cTn id="20" dur="1000"/>
                                        <p:tgtEl>
                                          <p:spTgt spid="3">
                                            <p:txEl>
                                              <p:pRg st="1" end="1"/>
                                            </p:txEl>
                                          </p:spTgt>
                                        </p:tgtEl>
                                      </p:cBhvr>
                                    </p:animEffect>
                                    <p:anim calcmode="lin" valueType="num">
                                      <p:cBhvr>
                                        <p:cTn id="21"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2"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42" presetClass="entr" presetSubtype="0" fill="hold" grpId="0" nodeType="clickEffect">
                                  <p:stCondLst>
                                    <p:cond delay="0"/>
                                  </p:stCondLst>
                                  <p:childTnLst>
                                    <p:set>
                                      <p:cBhvr>
                                        <p:cTn id="26" dur="1" fill="hold">
                                          <p:stCondLst>
                                            <p:cond delay="0"/>
                                          </p:stCondLst>
                                        </p:cTn>
                                        <p:tgtEl>
                                          <p:spTgt spid="3">
                                            <p:txEl>
                                              <p:pRg st="2" end="2"/>
                                            </p:txEl>
                                          </p:spTgt>
                                        </p:tgtEl>
                                        <p:attrNameLst>
                                          <p:attrName>style.visibility</p:attrName>
                                        </p:attrNameLst>
                                      </p:cBhvr>
                                      <p:to>
                                        <p:strVal val="visible"/>
                                      </p:to>
                                    </p:set>
                                    <p:animEffect transition="in" filter="fade">
                                      <p:cBhvr>
                                        <p:cTn id="27" dur="1000"/>
                                        <p:tgtEl>
                                          <p:spTgt spid="3">
                                            <p:txEl>
                                              <p:pRg st="2" end="2"/>
                                            </p:txEl>
                                          </p:spTgt>
                                        </p:tgtEl>
                                      </p:cBhvr>
                                    </p:animEffect>
                                    <p:anim calcmode="lin" valueType="num">
                                      <p:cBhvr>
                                        <p:cTn id="28"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9"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30" fill="hold">
                      <p:stCondLst>
                        <p:cond delay="indefinite"/>
                      </p:stCondLst>
                      <p:childTnLst>
                        <p:par>
                          <p:cTn id="31" fill="hold">
                            <p:stCondLst>
                              <p:cond delay="0"/>
                            </p:stCondLst>
                            <p:childTnLst>
                              <p:par>
                                <p:cTn id="32" presetID="42" presetClass="entr" presetSubtype="0" fill="hold" grpId="0" nodeType="clickEffect">
                                  <p:stCondLst>
                                    <p:cond delay="0"/>
                                  </p:stCondLst>
                                  <p:childTnLst>
                                    <p:set>
                                      <p:cBhvr>
                                        <p:cTn id="33" dur="1" fill="hold">
                                          <p:stCondLst>
                                            <p:cond delay="0"/>
                                          </p:stCondLst>
                                        </p:cTn>
                                        <p:tgtEl>
                                          <p:spTgt spid="3">
                                            <p:txEl>
                                              <p:pRg st="3" end="3"/>
                                            </p:txEl>
                                          </p:spTgt>
                                        </p:tgtEl>
                                        <p:attrNameLst>
                                          <p:attrName>style.visibility</p:attrName>
                                        </p:attrNameLst>
                                      </p:cBhvr>
                                      <p:to>
                                        <p:strVal val="visible"/>
                                      </p:to>
                                    </p:set>
                                    <p:animEffect transition="in" filter="fade">
                                      <p:cBhvr>
                                        <p:cTn id="34" dur="1000"/>
                                        <p:tgtEl>
                                          <p:spTgt spid="3">
                                            <p:txEl>
                                              <p:pRg st="3" end="3"/>
                                            </p:txEl>
                                          </p:spTgt>
                                        </p:tgtEl>
                                      </p:cBhvr>
                                    </p:animEffect>
                                    <p:anim calcmode="lin" valueType="num">
                                      <p:cBhvr>
                                        <p:cTn id="35"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6"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42" presetClass="entr" presetSubtype="0" fill="hold" grpId="0" nodeType="clickEffect">
                                  <p:stCondLst>
                                    <p:cond delay="0"/>
                                  </p:stCondLst>
                                  <p:childTnLst>
                                    <p:set>
                                      <p:cBhvr>
                                        <p:cTn id="40" dur="1" fill="hold">
                                          <p:stCondLst>
                                            <p:cond delay="0"/>
                                          </p:stCondLst>
                                        </p:cTn>
                                        <p:tgtEl>
                                          <p:spTgt spid="3">
                                            <p:txEl>
                                              <p:pRg st="4" end="4"/>
                                            </p:txEl>
                                          </p:spTgt>
                                        </p:tgtEl>
                                        <p:attrNameLst>
                                          <p:attrName>style.visibility</p:attrName>
                                        </p:attrNameLst>
                                      </p:cBhvr>
                                      <p:to>
                                        <p:strVal val="visible"/>
                                      </p:to>
                                    </p:set>
                                    <p:animEffect transition="in" filter="fade">
                                      <p:cBhvr>
                                        <p:cTn id="41" dur="1000"/>
                                        <p:tgtEl>
                                          <p:spTgt spid="3">
                                            <p:txEl>
                                              <p:pRg st="4" end="4"/>
                                            </p:txEl>
                                          </p:spTgt>
                                        </p:tgtEl>
                                      </p:cBhvr>
                                    </p:animEffect>
                                    <p:anim calcmode="lin" valueType="num">
                                      <p:cBhvr>
                                        <p:cTn id="42"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43"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44" fill="hold">
                      <p:stCondLst>
                        <p:cond delay="indefinite"/>
                      </p:stCondLst>
                      <p:childTnLst>
                        <p:par>
                          <p:cTn id="45" fill="hold">
                            <p:stCondLst>
                              <p:cond delay="0"/>
                            </p:stCondLst>
                            <p:childTnLst>
                              <p:par>
                                <p:cTn id="46" presetID="42" presetClass="entr" presetSubtype="0" fill="hold" grpId="0" nodeType="clickEffect">
                                  <p:stCondLst>
                                    <p:cond delay="0"/>
                                  </p:stCondLst>
                                  <p:childTnLst>
                                    <p:set>
                                      <p:cBhvr>
                                        <p:cTn id="47" dur="1" fill="hold">
                                          <p:stCondLst>
                                            <p:cond delay="0"/>
                                          </p:stCondLst>
                                        </p:cTn>
                                        <p:tgtEl>
                                          <p:spTgt spid="3">
                                            <p:txEl>
                                              <p:pRg st="5" end="5"/>
                                            </p:txEl>
                                          </p:spTgt>
                                        </p:tgtEl>
                                        <p:attrNameLst>
                                          <p:attrName>style.visibility</p:attrName>
                                        </p:attrNameLst>
                                      </p:cBhvr>
                                      <p:to>
                                        <p:strVal val="visible"/>
                                      </p:to>
                                    </p:set>
                                    <p:animEffect transition="in" filter="fade">
                                      <p:cBhvr>
                                        <p:cTn id="48" dur="1000"/>
                                        <p:tgtEl>
                                          <p:spTgt spid="3">
                                            <p:txEl>
                                              <p:pRg st="5" end="5"/>
                                            </p:txEl>
                                          </p:spTgt>
                                        </p:tgtEl>
                                      </p:cBhvr>
                                    </p:animEffect>
                                    <p:anim calcmode="lin" valueType="num">
                                      <p:cBhvr>
                                        <p:cTn id="49"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50"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42" presetClass="entr" presetSubtype="0" fill="hold" grpId="0" nodeType="clickEffect">
                                  <p:stCondLst>
                                    <p:cond delay="0"/>
                                  </p:stCondLst>
                                  <p:childTnLst>
                                    <p:set>
                                      <p:cBhvr>
                                        <p:cTn id="54" dur="1" fill="hold">
                                          <p:stCondLst>
                                            <p:cond delay="0"/>
                                          </p:stCondLst>
                                        </p:cTn>
                                        <p:tgtEl>
                                          <p:spTgt spid="3">
                                            <p:txEl>
                                              <p:pRg st="6" end="6"/>
                                            </p:txEl>
                                          </p:spTgt>
                                        </p:tgtEl>
                                        <p:attrNameLst>
                                          <p:attrName>style.visibility</p:attrName>
                                        </p:attrNameLst>
                                      </p:cBhvr>
                                      <p:to>
                                        <p:strVal val="visible"/>
                                      </p:to>
                                    </p:set>
                                    <p:animEffect transition="in" filter="fade">
                                      <p:cBhvr>
                                        <p:cTn id="55" dur="1000"/>
                                        <p:tgtEl>
                                          <p:spTgt spid="3">
                                            <p:txEl>
                                              <p:pRg st="6" end="6"/>
                                            </p:txEl>
                                          </p:spTgt>
                                        </p:tgtEl>
                                      </p:cBhvr>
                                    </p:animEffect>
                                    <p:anim calcmode="lin" valueType="num">
                                      <p:cBhvr>
                                        <p:cTn id="56"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57"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58" fill="hold">
                      <p:stCondLst>
                        <p:cond delay="indefinite"/>
                      </p:stCondLst>
                      <p:childTnLst>
                        <p:par>
                          <p:cTn id="59" fill="hold">
                            <p:stCondLst>
                              <p:cond delay="0"/>
                            </p:stCondLst>
                            <p:childTnLst>
                              <p:par>
                                <p:cTn id="60" presetID="42" presetClass="entr" presetSubtype="0" fill="hold" grpId="0" nodeType="clickEffect">
                                  <p:stCondLst>
                                    <p:cond delay="0"/>
                                  </p:stCondLst>
                                  <p:childTnLst>
                                    <p:set>
                                      <p:cBhvr>
                                        <p:cTn id="61" dur="1" fill="hold">
                                          <p:stCondLst>
                                            <p:cond delay="0"/>
                                          </p:stCondLst>
                                        </p:cTn>
                                        <p:tgtEl>
                                          <p:spTgt spid="3">
                                            <p:txEl>
                                              <p:pRg st="7" end="7"/>
                                            </p:txEl>
                                          </p:spTgt>
                                        </p:tgtEl>
                                        <p:attrNameLst>
                                          <p:attrName>style.visibility</p:attrName>
                                        </p:attrNameLst>
                                      </p:cBhvr>
                                      <p:to>
                                        <p:strVal val="visible"/>
                                      </p:to>
                                    </p:set>
                                    <p:animEffect transition="in" filter="fade">
                                      <p:cBhvr>
                                        <p:cTn id="62" dur="1000"/>
                                        <p:tgtEl>
                                          <p:spTgt spid="3">
                                            <p:txEl>
                                              <p:pRg st="7" end="7"/>
                                            </p:txEl>
                                          </p:spTgt>
                                        </p:tgtEl>
                                      </p:cBhvr>
                                    </p:animEffect>
                                    <p:anim calcmode="lin" valueType="num">
                                      <p:cBhvr>
                                        <p:cTn id="63"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64" dur="1000" fill="hold"/>
                                        <p:tgtEl>
                                          <p:spTgt spid="3">
                                            <p:txEl>
                                              <p:pRg st="7" end="7"/>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00EDD19-6802-4EC3-95CE-CFFAB042CFD6}"/>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6926EBA6-A055-40B8-836E-372505915792}"/>
              </a:ext>
            </a:extLst>
          </p:cNvPr>
          <p:cNvSpPr>
            <a:spLocks noGrp="1"/>
          </p:cNvSpPr>
          <p:nvPr>
            <p:ph type="title"/>
          </p:nvPr>
        </p:nvSpPr>
        <p:spPr>
          <a:xfrm>
            <a:off x="838200" y="365125"/>
            <a:ext cx="10515600" cy="1325563"/>
          </a:xfrm>
        </p:spPr>
        <p:txBody>
          <a:bodyPr>
            <a:normAutofit/>
          </a:bodyPr>
          <a:lstStyle/>
          <a:p>
            <a:r>
              <a:rPr lang="en-GB" sz="5400" dirty="0">
                <a:latin typeface="Baskerville Old Face" panose="02020602080505020303" pitchFamily="18" charset="0"/>
              </a:rPr>
              <a:t>Tolerance and diversity</a:t>
            </a:r>
          </a:p>
        </p:txBody>
      </p:sp>
      <p:sp>
        <p:nvSpPr>
          <p:cNvPr id="10"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onnsiteX0" fmla="*/ 0 w 10853928"/>
              <a:gd name="connsiteY0" fmla="*/ 0 h 18288"/>
              <a:gd name="connsiteX1" fmla="*/ 461292 w 10853928"/>
              <a:gd name="connsiteY1" fmla="*/ 0 h 18288"/>
              <a:gd name="connsiteX2" fmla="*/ 1139662 w 10853928"/>
              <a:gd name="connsiteY2" fmla="*/ 0 h 18288"/>
              <a:gd name="connsiteX3" fmla="*/ 1926572 w 10853928"/>
              <a:gd name="connsiteY3" fmla="*/ 0 h 18288"/>
              <a:gd name="connsiteX4" fmla="*/ 2279325 w 10853928"/>
              <a:gd name="connsiteY4" fmla="*/ 0 h 18288"/>
              <a:gd name="connsiteX5" fmla="*/ 2632078 w 10853928"/>
              <a:gd name="connsiteY5" fmla="*/ 0 h 18288"/>
              <a:gd name="connsiteX6" fmla="*/ 3527527 w 10853928"/>
              <a:gd name="connsiteY6" fmla="*/ 0 h 18288"/>
              <a:gd name="connsiteX7" fmla="*/ 4205897 w 10853928"/>
              <a:gd name="connsiteY7" fmla="*/ 0 h 18288"/>
              <a:gd name="connsiteX8" fmla="*/ 4558650 w 10853928"/>
              <a:gd name="connsiteY8" fmla="*/ 0 h 18288"/>
              <a:gd name="connsiteX9" fmla="*/ 5237020 w 10853928"/>
              <a:gd name="connsiteY9" fmla="*/ 0 h 18288"/>
              <a:gd name="connsiteX10" fmla="*/ 6132469 w 10853928"/>
              <a:gd name="connsiteY10" fmla="*/ 0 h 18288"/>
              <a:gd name="connsiteX11" fmla="*/ 6702301 w 10853928"/>
              <a:gd name="connsiteY11" fmla="*/ 0 h 18288"/>
              <a:gd name="connsiteX12" fmla="*/ 7272132 w 10853928"/>
              <a:gd name="connsiteY12" fmla="*/ 0 h 18288"/>
              <a:gd name="connsiteX13" fmla="*/ 7950502 w 10853928"/>
              <a:gd name="connsiteY13" fmla="*/ 0 h 18288"/>
              <a:gd name="connsiteX14" fmla="*/ 8737412 w 10853928"/>
              <a:gd name="connsiteY14" fmla="*/ 0 h 18288"/>
              <a:gd name="connsiteX15" fmla="*/ 9524322 w 10853928"/>
              <a:gd name="connsiteY15" fmla="*/ 0 h 18288"/>
              <a:gd name="connsiteX16" fmla="*/ 10853928 w 10853928"/>
              <a:gd name="connsiteY16" fmla="*/ 0 h 18288"/>
              <a:gd name="connsiteX17" fmla="*/ 10853928 w 10853928"/>
              <a:gd name="connsiteY17" fmla="*/ 18288 h 18288"/>
              <a:gd name="connsiteX18" fmla="*/ 10392636 w 10853928"/>
              <a:gd name="connsiteY18" fmla="*/ 18288 h 18288"/>
              <a:gd name="connsiteX19" fmla="*/ 9497187 w 10853928"/>
              <a:gd name="connsiteY19" fmla="*/ 18288 h 18288"/>
              <a:gd name="connsiteX20" fmla="*/ 8818817 w 10853928"/>
              <a:gd name="connsiteY20" fmla="*/ 18288 h 18288"/>
              <a:gd name="connsiteX21" fmla="*/ 8466064 w 10853928"/>
              <a:gd name="connsiteY21" fmla="*/ 18288 h 18288"/>
              <a:gd name="connsiteX22" fmla="*/ 7787693 w 10853928"/>
              <a:gd name="connsiteY22" fmla="*/ 18288 h 18288"/>
              <a:gd name="connsiteX23" fmla="*/ 7217862 w 10853928"/>
              <a:gd name="connsiteY23" fmla="*/ 18288 h 18288"/>
              <a:gd name="connsiteX24" fmla="*/ 6648031 w 10853928"/>
              <a:gd name="connsiteY24" fmla="*/ 18288 h 18288"/>
              <a:gd name="connsiteX25" fmla="*/ 6078200 w 10853928"/>
              <a:gd name="connsiteY25" fmla="*/ 18288 h 18288"/>
              <a:gd name="connsiteX26" fmla="*/ 5508368 w 10853928"/>
              <a:gd name="connsiteY26" fmla="*/ 18288 h 18288"/>
              <a:gd name="connsiteX27" fmla="*/ 4721459 w 10853928"/>
              <a:gd name="connsiteY27" fmla="*/ 18288 h 18288"/>
              <a:gd name="connsiteX28" fmla="*/ 4043088 w 10853928"/>
              <a:gd name="connsiteY28" fmla="*/ 18288 h 18288"/>
              <a:gd name="connsiteX29" fmla="*/ 3690336 w 10853928"/>
              <a:gd name="connsiteY29" fmla="*/ 18288 h 18288"/>
              <a:gd name="connsiteX30" fmla="*/ 3120504 w 10853928"/>
              <a:gd name="connsiteY30" fmla="*/ 18288 h 18288"/>
              <a:gd name="connsiteX31" fmla="*/ 2333595 w 10853928"/>
              <a:gd name="connsiteY31" fmla="*/ 18288 h 18288"/>
              <a:gd name="connsiteX32" fmla="*/ 1872303 w 10853928"/>
              <a:gd name="connsiteY32" fmla="*/ 18288 h 18288"/>
              <a:gd name="connsiteX33" fmla="*/ 976854 w 10853928"/>
              <a:gd name="connsiteY33" fmla="*/ 18288 h 18288"/>
              <a:gd name="connsiteX34" fmla="*/ 0 w 10853928"/>
              <a:gd name="connsiteY34" fmla="*/ 18288 h 18288"/>
              <a:gd name="connsiteX35" fmla="*/ 0 w 10853928"/>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xmln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D5B231B7-0D01-4807-AACF-F6CBADB886B7}"/>
              </a:ext>
            </a:extLst>
          </p:cNvPr>
          <p:cNvSpPr>
            <a:spLocks noGrp="1"/>
          </p:cNvSpPr>
          <p:nvPr>
            <p:ph idx="1"/>
          </p:nvPr>
        </p:nvSpPr>
        <p:spPr>
          <a:xfrm>
            <a:off x="838200" y="1929384"/>
            <a:ext cx="10515600" cy="4251960"/>
          </a:xfrm>
        </p:spPr>
        <p:txBody>
          <a:bodyPr>
            <a:normAutofit/>
          </a:bodyPr>
          <a:lstStyle/>
          <a:p>
            <a:r>
              <a:rPr lang="en-GB" sz="2200" dirty="0">
                <a:latin typeface="Baskerville Old Face" panose="02020602080505020303" pitchFamily="18" charset="0"/>
              </a:rPr>
              <a:t>Formed on the Islamic principles through various </a:t>
            </a:r>
            <a:r>
              <a:rPr lang="en-GB" sz="2200" dirty="0" err="1">
                <a:latin typeface="Baskerville Old Face" panose="02020602080505020303" pitchFamily="18" charset="0"/>
              </a:rPr>
              <a:t>Quaranic</a:t>
            </a:r>
            <a:r>
              <a:rPr lang="en-GB" sz="2200" dirty="0">
                <a:latin typeface="Baskerville Old Face" panose="02020602080505020303" pitchFamily="18" charset="0"/>
              </a:rPr>
              <a:t> injunctions and Hadith (stories of the prophet).</a:t>
            </a:r>
          </a:p>
          <a:p>
            <a:r>
              <a:rPr lang="en-GB" sz="2200" dirty="0">
                <a:latin typeface="Baskerville Old Face" panose="02020602080505020303" pitchFamily="18" charset="0"/>
              </a:rPr>
              <a:t>Showed a strong interest in assimilating knowledge outside of their heritage, extending this inclusivity to theology.</a:t>
            </a:r>
          </a:p>
          <a:p>
            <a:pPr>
              <a:spcAft>
                <a:spcPts val="800"/>
              </a:spcAft>
            </a:pPr>
            <a:r>
              <a:rPr lang="en-GB" sz="2200" dirty="0">
                <a:effectLst/>
                <a:latin typeface="Baskerville Old Face" panose="02020602080505020303" pitchFamily="18" charset="0"/>
                <a:ea typeface="Calibri" panose="020F0502020204030204" pitchFamily="34" charset="0"/>
                <a:cs typeface="Times New Roman" panose="02020603050405020304" pitchFamily="18" charset="0"/>
              </a:rPr>
              <a:t>Mohammed ibn Zakariya al-Razi (865-925), more commonly known by his Latinized name Rhazes, was a notable polymath of the Islamic Golden Age who wrote:</a:t>
            </a:r>
          </a:p>
          <a:p>
            <a:pPr marL="0" indent="0">
              <a:spcAft>
                <a:spcPts val="800"/>
              </a:spcAft>
              <a:buNone/>
            </a:pPr>
            <a:r>
              <a:rPr lang="en-GB" sz="2200" i="1" dirty="0">
                <a:effectLst/>
                <a:latin typeface="Baskerville Old Face" panose="02020602080505020303" pitchFamily="18" charset="0"/>
                <a:ea typeface="Calibri" panose="020F0502020204030204" pitchFamily="34" charset="0"/>
                <a:cs typeface="Times New Roman" panose="02020603050405020304" pitchFamily="18" charset="0"/>
              </a:rPr>
              <a:t>‘Books on medicine, geometry, astronomy, and logic are more useful than the Bible and the Qur’an. The authors of these books have found the facts and truths by their own intelligence without the help of prophets.’</a:t>
            </a:r>
            <a:endParaRPr lang="en-GB" sz="2200" dirty="0">
              <a:effectLst/>
              <a:latin typeface="Baskerville Old Face" panose="02020602080505020303" pitchFamily="18" charset="0"/>
              <a:ea typeface="Calibri" panose="020F0502020204030204" pitchFamily="34" charset="0"/>
              <a:cs typeface="Times New Roman" panose="02020603050405020304" pitchFamily="18" charset="0"/>
            </a:endParaRPr>
          </a:p>
          <a:p>
            <a:pPr marL="0" indent="0">
              <a:buNone/>
            </a:pPr>
            <a:endParaRPr lang="en-GB" sz="2200" dirty="0">
              <a:latin typeface="Baskerville Old Face" panose="02020602080505020303" pitchFamily="18" charset="0"/>
            </a:endParaRPr>
          </a:p>
        </p:txBody>
      </p:sp>
    </p:spTree>
    <p:extLst>
      <p:ext uri="{BB962C8B-B14F-4D97-AF65-F5344CB8AC3E}">
        <p14:creationId xmlns:p14="http://schemas.microsoft.com/office/powerpoint/2010/main" val="37316681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10" presetClass="entr" presetSubtype="0" fill="hold" grpId="0"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fade">
                                      <p:cBhvr>
                                        <p:cTn id="14" dur="500"/>
                                        <p:tgtEl>
                                          <p:spTgt spid="3">
                                            <p:txEl>
                                              <p:pRg st="0" end="0"/>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10" presetClass="entr" presetSubtype="0"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Effect transition="in" filter="fade">
                                      <p:cBhvr>
                                        <p:cTn id="19" dur="500"/>
                                        <p:tgtEl>
                                          <p:spTgt spid="3">
                                            <p:txEl>
                                              <p:pRg st="1" end="1"/>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10" presetClass="entr" presetSubtype="0" fill="hold" grpId="0" nodeType="clickEffect">
                                  <p:stCondLst>
                                    <p:cond delay="0"/>
                                  </p:stCondLst>
                                  <p:childTnLst>
                                    <p:set>
                                      <p:cBhvr>
                                        <p:cTn id="23" dur="1" fill="hold">
                                          <p:stCondLst>
                                            <p:cond delay="0"/>
                                          </p:stCondLst>
                                        </p:cTn>
                                        <p:tgtEl>
                                          <p:spTgt spid="3">
                                            <p:txEl>
                                              <p:pRg st="2" end="2"/>
                                            </p:txEl>
                                          </p:spTgt>
                                        </p:tgtEl>
                                        <p:attrNameLst>
                                          <p:attrName>style.visibility</p:attrName>
                                        </p:attrNameLst>
                                      </p:cBhvr>
                                      <p:to>
                                        <p:strVal val="visible"/>
                                      </p:to>
                                    </p:set>
                                    <p:animEffect transition="in" filter="fade">
                                      <p:cBhvr>
                                        <p:cTn id="24" dur="500"/>
                                        <p:tgtEl>
                                          <p:spTgt spid="3">
                                            <p:txEl>
                                              <p:pRg st="2" end="2"/>
                                            </p:txEl>
                                          </p:spTgt>
                                        </p:tgtEl>
                                      </p:cBhvr>
                                    </p:animEffect>
                                  </p:childTnLst>
                                </p:cTn>
                              </p:par>
                            </p:childTnLst>
                          </p:cTn>
                        </p:par>
                      </p:childTnLst>
                    </p:cTn>
                  </p:par>
                  <p:par>
                    <p:cTn id="25" fill="hold">
                      <p:stCondLst>
                        <p:cond delay="indefinite"/>
                      </p:stCondLst>
                      <p:childTnLst>
                        <p:par>
                          <p:cTn id="26" fill="hold">
                            <p:stCondLst>
                              <p:cond delay="0"/>
                            </p:stCondLst>
                            <p:childTnLst>
                              <p:par>
                                <p:cTn id="27" presetID="10" presetClass="entr" presetSubtype="0" fill="hold" grpId="0" nodeType="clickEffect">
                                  <p:stCondLst>
                                    <p:cond delay="0"/>
                                  </p:stCondLst>
                                  <p:childTnLst>
                                    <p:set>
                                      <p:cBhvr>
                                        <p:cTn id="28" dur="1" fill="hold">
                                          <p:stCondLst>
                                            <p:cond delay="0"/>
                                          </p:stCondLst>
                                        </p:cTn>
                                        <p:tgtEl>
                                          <p:spTgt spid="3">
                                            <p:txEl>
                                              <p:pRg st="3" end="3"/>
                                            </p:txEl>
                                          </p:spTgt>
                                        </p:tgtEl>
                                        <p:attrNameLst>
                                          <p:attrName>style.visibility</p:attrName>
                                        </p:attrNameLst>
                                      </p:cBhvr>
                                      <p:to>
                                        <p:strVal val="visible"/>
                                      </p:to>
                                    </p:set>
                                    <p:animEffect transition="in" filter="fade">
                                      <p:cBhvr>
                                        <p:cTn id="29"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00EDD19-6802-4EC3-95CE-CFFAB042CFD6}"/>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7E8A64FA-859D-4AEA-BD60-54CDA2B284DE}"/>
              </a:ext>
            </a:extLst>
          </p:cNvPr>
          <p:cNvSpPr>
            <a:spLocks noGrp="1"/>
          </p:cNvSpPr>
          <p:nvPr>
            <p:ph type="title"/>
          </p:nvPr>
        </p:nvSpPr>
        <p:spPr>
          <a:xfrm>
            <a:off x="838200" y="365125"/>
            <a:ext cx="10515600" cy="1325563"/>
          </a:xfrm>
        </p:spPr>
        <p:txBody>
          <a:bodyPr>
            <a:normAutofit/>
          </a:bodyPr>
          <a:lstStyle/>
          <a:p>
            <a:r>
              <a:rPr lang="en-GB" sz="5400" dirty="0">
                <a:latin typeface="Baskerville Old Face" panose="02020602080505020303" pitchFamily="18" charset="0"/>
              </a:rPr>
              <a:t>Al-Khwarizmi</a:t>
            </a:r>
          </a:p>
        </p:txBody>
      </p:sp>
      <p:sp>
        <p:nvSpPr>
          <p:cNvPr id="10"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onnsiteX0" fmla="*/ 0 w 10853928"/>
              <a:gd name="connsiteY0" fmla="*/ 0 h 18288"/>
              <a:gd name="connsiteX1" fmla="*/ 461292 w 10853928"/>
              <a:gd name="connsiteY1" fmla="*/ 0 h 18288"/>
              <a:gd name="connsiteX2" fmla="*/ 1139662 w 10853928"/>
              <a:gd name="connsiteY2" fmla="*/ 0 h 18288"/>
              <a:gd name="connsiteX3" fmla="*/ 1926572 w 10853928"/>
              <a:gd name="connsiteY3" fmla="*/ 0 h 18288"/>
              <a:gd name="connsiteX4" fmla="*/ 2279325 w 10853928"/>
              <a:gd name="connsiteY4" fmla="*/ 0 h 18288"/>
              <a:gd name="connsiteX5" fmla="*/ 2632078 w 10853928"/>
              <a:gd name="connsiteY5" fmla="*/ 0 h 18288"/>
              <a:gd name="connsiteX6" fmla="*/ 3527527 w 10853928"/>
              <a:gd name="connsiteY6" fmla="*/ 0 h 18288"/>
              <a:gd name="connsiteX7" fmla="*/ 4205897 w 10853928"/>
              <a:gd name="connsiteY7" fmla="*/ 0 h 18288"/>
              <a:gd name="connsiteX8" fmla="*/ 4558650 w 10853928"/>
              <a:gd name="connsiteY8" fmla="*/ 0 h 18288"/>
              <a:gd name="connsiteX9" fmla="*/ 5237020 w 10853928"/>
              <a:gd name="connsiteY9" fmla="*/ 0 h 18288"/>
              <a:gd name="connsiteX10" fmla="*/ 6132469 w 10853928"/>
              <a:gd name="connsiteY10" fmla="*/ 0 h 18288"/>
              <a:gd name="connsiteX11" fmla="*/ 6702301 w 10853928"/>
              <a:gd name="connsiteY11" fmla="*/ 0 h 18288"/>
              <a:gd name="connsiteX12" fmla="*/ 7272132 w 10853928"/>
              <a:gd name="connsiteY12" fmla="*/ 0 h 18288"/>
              <a:gd name="connsiteX13" fmla="*/ 7950502 w 10853928"/>
              <a:gd name="connsiteY13" fmla="*/ 0 h 18288"/>
              <a:gd name="connsiteX14" fmla="*/ 8737412 w 10853928"/>
              <a:gd name="connsiteY14" fmla="*/ 0 h 18288"/>
              <a:gd name="connsiteX15" fmla="*/ 9524322 w 10853928"/>
              <a:gd name="connsiteY15" fmla="*/ 0 h 18288"/>
              <a:gd name="connsiteX16" fmla="*/ 10853928 w 10853928"/>
              <a:gd name="connsiteY16" fmla="*/ 0 h 18288"/>
              <a:gd name="connsiteX17" fmla="*/ 10853928 w 10853928"/>
              <a:gd name="connsiteY17" fmla="*/ 18288 h 18288"/>
              <a:gd name="connsiteX18" fmla="*/ 10392636 w 10853928"/>
              <a:gd name="connsiteY18" fmla="*/ 18288 h 18288"/>
              <a:gd name="connsiteX19" fmla="*/ 9497187 w 10853928"/>
              <a:gd name="connsiteY19" fmla="*/ 18288 h 18288"/>
              <a:gd name="connsiteX20" fmla="*/ 8818817 w 10853928"/>
              <a:gd name="connsiteY20" fmla="*/ 18288 h 18288"/>
              <a:gd name="connsiteX21" fmla="*/ 8466064 w 10853928"/>
              <a:gd name="connsiteY21" fmla="*/ 18288 h 18288"/>
              <a:gd name="connsiteX22" fmla="*/ 7787693 w 10853928"/>
              <a:gd name="connsiteY22" fmla="*/ 18288 h 18288"/>
              <a:gd name="connsiteX23" fmla="*/ 7217862 w 10853928"/>
              <a:gd name="connsiteY23" fmla="*/ 18288 h 18288"/>
              <a:gd name="connsiteX24" fmla="*/ 6648031 w 10853928"/>
              <a:gd name="connsiteY24" fmla="*/ 18288 h 18288"/>
              <a:gd name="connsiteX25" fmla="*/ 6078200 w 10853928"/>
              <a:gd name="connsiteY25" fmla="*/ 18288 h 18288"/>
              <a:gd name="connsiteX26" fmla="*/ 5508368 w 10853928"/>
              <a:gd name="connsiteY26" fmla="*/ 18288 h 18288"/>
              <a:gd name="connsiteX27" fmla="*/ 4721459 w 10853928"/>
              <a:gd name="connsiteY27" fmla="*/ 18288 h 18288"/>
              <a:gd name="connsiteX28" fmla="*/ 4043088 w 10853928"/>
              <a:gd name="connsiteY28" fmla="*/ 18288 h 18288"/>
              <a:gd name="connsiteX29" fmla="*/ 3690336 w 10853928"/>
              <a:gd name="connsiteY29" fmla="*/ 18288 h 18288"/>
              <a:gd name="connsiteX30" fmla="*/ 3120504 w 10853928"/>
              <a:gd name="connsiteY30" fmla="*/ 18288 h 18288"/>
              <a:gd name="connsiteX31" fmla="*/ 2333595 w 10853928"/>
              <a:gd name="connsiteY31" fmla="*/ 18288 h 18288"/>
              <a:gd name="connsiteX32" fmla="*/ 1872303 w 10853928"/>
              <a:gd name="connsiteY32" fmla="*/ 18288 h 18288"/>
              <a:gd name="connsiteX33" fmla="*/ 976854 w 10853928"/>
              <a:gd name="connsiteY33" fmla="*/ 18288 h 18288"/>
              <a:gd name="connsiteX34" fmla="*/ 0 w 10853928"/>
              <a:gd name="connsiteY34" fmla="*/ 18288 h 18288"/>
              <a:gd name="connsiteX35" fmla="*/ 0 w 10853928"/>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xmln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6163051E-46B3-4F75-AA58-260802E94DFE}"/>
              </a:ext>
            </a:extLst>
          </p:cNvPr>
          <p:cNvSpPr>
            <a:spLocks noGrp="1"/>
          </p:cNvSpPr>
          <p:nvPr>
            <p:ph idx="1"/>
          </p:nvPr>
        </p:nvSpPr>
        <p:spPr>
          <a:xfrm>
            <a:off x="838200" y="1929384"/>
            <a:ext cx="8330738" cy="4251960"/>
          </a:xfrm>
        </p:spPr>
        <p:txBody>
          <a:bodyPr>
            <a:normAutofit/>
          </a:bodyPr>
          <a:lstStyle/>
          <a:p>
            <a:r>
              <a:rPr lang="en-GB" sz="2200" dirty="0">
                <a:latin typeface="Baskerville Old Face" panose="02020602080505020303" pitchFamily="18" charset="0"/>
              </a:rPr>
              <a:t>Abu Abdallah Muhammad Ibn Musa al-Khwarizmi (780-850)</a:t>
            </a:r>
          </a:p>
          <a:p>
            <a:r>
              <a:rPr lang="en-GB" sz="2200" dirty="0">
                <a:latin typeface="Baskerville Old Face" panose="02020602080505020303" pitchFamily="18" charset="0"/>
              </a:rPr>
              <a:t>825 – On the Calculations with Hindu Numerals</a:t>
            </a:r>
          </a:p>
          <a:p>
            <a:r>
              <a:rPr lang="en-GB" sz="2200" dirty="0">
                <a:latin typeface="Baskerville Old Face" panose="02020602080505020303" pitchFamily="18" charset="0"/>
              </a:rPr>
              <a:t>830 – The Abridged Book on Calculation by Restoration and Completion</a:t>
            </a:r>
          </a:p>
          <a:p>
            <a:pPr marL="0" indent="0">
              <a:buNone/>
            </a:pPr>
            <a:r>
              <a:rPr lang="en-GB" i="1" dirty="0">
                <a:latin typeface="Baskerville Old Face" panose="02020602080505020303" pitchFamily="18" charset="0"/>
              </a:rPr>
              <a:t>al</a:t>
            </a:r>
            <a:r>
              <a:rPr lang="en-GB" dirty="0">
                <a:latin typeface="Baskerville Old Face" panose="02020602080505020303" pitchFamily="18" charset="0"/>
              </a:rPr>
              <a:t> </a:t>
            </a:r>
            <a:r>
              <a:rPr lang="en-GB" i="1" dirty="0">
                <a:latin typeface="Baskerville Old Face" panose="02020602080505020303" pitchFamily="18" charset="0"/>
              </a:rPr>
              <a:t>-</a:t>
            </a:r>
            <a:r>
              <a:rPr lang="en-GB" i="1" dirty="0" err="1">
                <a:latin typeface="Baskerville Old Face" panose="02020602080505020303" pitchFamily="18" charset="0"/>
              </a:rPr>
              <a:t>Kitāb</a:t>
            </a:r>
            <a:r>
              <a:rPr lang="en-GB" i="1" dirty="0">
                <a:latin typeface="Baskerville Old Face" panose="02020602080505020303" pitchFamily="18" charset="0"/>
              </a:rPr>
              <a:t> al-</a:t>
            </a:r>
            <a:r>
              <a:rPr lang="en-GB" i="1" dirty="0" err="1">
                <a:latin typeface="Baskerville Old Face" panose="02020602080505020303" pitchFamily="18" charset="0"/>
              </a:rPr>
              <a:t>Mukhtaṣar</a:t>
            </a:r>
            <a:r>
              <a:rPr lang="en-GB" i="1" dirty="0">
                <a:latin typeface="Baskerville Old Face" panose="02020602080505020303" pitchFamily="18" charset="0"/>
              </a:rPr>
              <a:t> </a:t>
            </a:r>
            <a:r>
              <a:rPr lang="en-GB" i="1" dirty="0" err="1">
                <a:latin typeface="Baskerville Old Face" panose="02020602080505020303" pitchFamily="18" charset="0"/>
              </a:rPr>
              <a:t>fī</a:t>
            </a:r>
            <a:r>
              <a:rPr lang="en-GB" i="1" dirty="0">
                <a:latin typeface="Baskerville Old Face" panose="02020602080505020303" pitchFamily="18" charset="0"/>
              </a:rPr>
              <a:t> </a:t>
            </a:r>
            <a:r>
              <a:rPr lang="en-GB" i="1" dirty="0" err="1">
                <a:latin typeface="Baskerville Old Face" panose="02020602080505020303" pitchFamily="18" charset="0"/>
              </a:rPr>
              <a:t>Ḥisāb</a:t>
            </a:r>
            <a:r>
              <a:rPr lang="en-GB" i="1" dirty="0">
                <a:latin typeface="Baskerville Old Face" panose="02020602080505020303" pitchFamily="18" charset="0"/>
              </a:rPr>
              <a:t> al-Jabr </a:t>
            </a:r>
            <a:r>
              <a:rPr lang="en-GB" i="1" dirty="0" err="1">
                <a:latin typeface="Baskerville Old Face" panose="02020602080505020303" pitchFamily="18" charset="0"/>
              </a:rPr>
              <a:t>wal-Muqābalah</a:t>
            </a:r>
            <a:r>
              <a:rPr lang="en-GB" i="1" dirty="0">
                <a:latin typeface="Baskerville Old Face" panose="02020602080505020303" pitchFamily="18" charset="0"/>
              </a:rPr>
              <a:t> </a:t>
            </a:r>
            <a:r>
              <a:rPr lang="en-GB" dirty="0">
                <a:latin typeface="Baskerville Old Face" panose="02020602080505020303" pitchFamily="18" charset="0"/>
              </a:rPr>
              <a:t> </a:t>
            </a:r>
          </a:p>
          <a:p>
            <a:pPr marL="0" indent="0">
              <a:buNone/>
            </a:pPr>
            <a:r>
              <a:rPr lang="en-GB" i="1" dirty="0">
                <a:latin typeface="Baskerville Old Face" panose="02020602080505020303" pitchFamily="18" charset="0"/>
              </a:rPr>
              <a:t> </a:t>
            </a:r>
            <a:r>
              <a:rPr lang="en-GB" sz="2200" i="1" dirty="0">
                <a:latin typeface="Baskerville Old Face" panose="02020602080505020303" pitchFamily="18" charset="0"/>
              </a:rPr>
              <a:t>“What is easiest and most useful in </a:t>
            </a:r>
            <a:r>
              <a:rPr lang="en-GB" sz="2200" i="1" u="sng" dirty="0">
                <a:latin typeface="Baskerville Old Face" panose="02020602080505020303" pitchFamily="18" charset="0"/>
              </a:rPr>
              <a:t>arithmetic</a:t>
            </a:r>
            <a:r>
              <a:rPr lang="en-GB" sz="2200" i="1" dirty="0">
                <a:latin typeface="Baskerville Old Face" panose="02020602080505020303" pitchFamily="18" charset="0"/>
              </a:rPr>
              <a:t> such as men constantly requiring cases of inheritance, legacies, partition, lawsuits and trade and in all their dealings with one another or where the measuring of lands the digging of canals geometric computations other objects of various sorts and kinds are concerned” </a:t>
            </a:r>
          </a:p>
        </p:txBody>
      </p:sp>
      <p:pic>
        <p:nvPicPr>
          <p:cNvPr id="5" name="Picture 4" descr="A close-up of a currency note&#10;&#10;Description automatically generated with medium confidence">
            <a:extLst>
              <a:ext uri="{FF2B5EF4-FFF2-40B4-BE49-F238E27FC236}">
                <a16:creationId xmlns:a16="http://schemas.microsoft.com/office/drawing/2014/main" id="{6CB35418-033F-4587-84B3-227F726CE2A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982940" y="1901235"/>
            <a:ext cx="2447059" cy="3279392"/>
          </a:xfrm>
          <a:prstGeom prst="rect">
            <a:avLst/>
          </a:prstGeom>
        </p:spPr>
      </p:pic>
    </p:spTree>
    <p:extLst>
      <p:ext uri="{BB962C8B-B14F-4D97-AF65-F5344CB8AC3E}">
        <p14:creationId xmlns:p14="http://schemas.microsoft.com/office/powerpoint/2010/main" val="508805449"/>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heel(1)">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circle(in)">
                                      <p:cBhvr>
                                        <p:cTn id="12" dur="20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6" presetClass="entr" presetSubtype="16"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circle(in)">
                                      <p:cBhvr>
                                        <p:cTn id="17" dur="20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6" presetClass="entr" presetSubtype="16" fill="hold" grpId="0"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circle(in)">
                                      <p:cBhvr>
                                        <p:cTn id="22" dur="2000"/>
                                        <p:tgtEl>
                                          <p:spTgt spid="3">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6" presetClass="entr" presetSubtype="16" fill="hold" grpId="0" nodeType="click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Effect transition="in" filter="circle(in)">
                                      <p:cBhvr>
                                        <p:cTn id="27" dur="2000"/>
                                        <p:tgtEl>
                                          <p:spTgt spid="3">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6" presetClass="entr" presetSubtype="16" fill="hold" grpId="0" nodeType="clickEffect">
                                  <p:stCondLst>
                                    <p:cond delay="0"/>
                                  </p:stCondLst>
                                  <p:childTnLst>
                                    <p:set>
                                      <p:cBhvr>
                                        <p:cTn id="31" dur="1" fill="hold">
                                          <p:stCondLst>
                                            <p:cond delay="0"/>
                                          </p:stCondLst>
                                        </p:cTn>
                                        <p:tgtEl>
                                          <p:spTgt spid="3">
                                            <p:txEl>
                                              <p:pRg st="4" end="4"/>
                                            </p:txEl>
                                          </p:spTgt>
                                        </p:tgtEl>
                                        <p:attrNameLst>
                                          <p:attrName>style.visibility</p:attrName>
                                        </p:attrNameLst>
                                      </p:cBhvr>
                                      <p:to>
                                        <p:strVal val="visible"/>
                                      </p:to>
                                    </p:set>
                                    <p:animEffect transition="in" filter="circle(in)">
                                      <p:cBhvr>
                                        <p:cTn id="32" dur="20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00EDD19-6802-4EC3-95CE-CFFAB042CFD6}"/>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057A227B-61D8-4A71-A24F-592AE33FE9A5}"/>
              </a:ext>
            </a:extLst>
          </p:cNvPr>
          <p:cNvSpPr>
            <a:spLocks noGrp="1"/>
          </p:cNvSpPr>
          <p:nvPr>
            <p:ph type="title"/>
          </p:nvPr>
        </p:nvSpPr>
        <p:spPr>
          <a:xfrm>
            <a:off x="838200" y="365125"/>
            <a:ext cx="10515600" cy="1325563"/>
          </a:xfrm>
        </p:spPr>
        <p:txBody>
          <a:bodyPr>
            <a:normAutofit/>
          </a:bodyPr>
          <a:lstStyle/>
          <a:p>
            <a:r>
              <a:rPr lang="en-GB" sz="5400" dirty="0">
                <a:latin typeface="Baskerville Old Face" panose="02020602080505020303" pitchFamily="18" charset="0"/>
              </a:rPr>
              <a:t>Al-Jabr and algebra</a:t>
            </a:r>
          </a:p>
        </p:txBody>
      </p:sp>
      <p:sp>
        <p:nvSpPr>
          <p:cNvPr id="10"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onnsiteX0" fmla="*/ 0 w 10853928"/>
              <a:gd name="connsiteY0" fmla="*/ 0 h 18288"/>
              <a:gd name="connsiteX1" fmla="*/ 461292 w 10853928"/>
              <a:gd name="connsiteY1" fmla="*/ 0 h 18288"/>
              <a:gd name="connsiteX2" fmla="*/ 1139662 w 10853928"/>
              <a:gd name="connsiteY2" fmla="*/ 0 h 18288"/>
              <a:gd name="connsiteX3" fmla="*/ 1926572 w 10853928"/>
              <a:gd name="connsiteY3" fmla="*/ 0 h 18288"/>
              <a:gd name="connsiteX4" fmla="*/ 2279325 w 10853928"/>
              <a:gd name="connsiteY4" fmla="*/ 0 h 18288"/>
              <a:gd name="connsiteX5" fmla="*/ 2632078 w 10853928"/>
              <a:gd name="connsiteY5" fmla="*/ 0 h 18288"/>
              <a:gd name="connsiteX6" fmla="*/ 3527527 w 10853928"/>
              <a:gd name="connsiteY6" fmla="*/ 0 h 18288"/>
              <a:gd name="connsiteX7" fmla="*/ 4205897 w 10853928"/>
              <a:gd name="connsiteY7" fmla="*/ 0 h 18288"/>
              <a:gd name="connsiteX8" fmla="*/ 4558650 w 10853928"/>
              <a:gd name="connsiteY8" fmla="*/ 0 h 18288"/>
              <a:gd name="connsiteX9" fmla="*/ 5237020 w 10853928"/>
              <a:gd name="connsiteY9" fmla="*/ 0 h 18288"/>
              <a:gd name="connsiteX10" fmla="*/ 6132469 w 10853928"/>
              <a:gd name="connsiteY10" fmla="*/ 0 h 18288"/>
              <a:gd name="connsiteX11" fmla="*/ 6702301 w 10853928"/>
              <a:gd name="connsiteY11" fmla="*/ 0 h 18288"/>
              <a:gd name="connsiteX12" fmla="*/ 7272132 w 10853928"/>
              <a:gd name="connsiteY12" fmla="*/ 0 h 18288"/>
              <a:gd name="connsiteX13" fmla="*/ 7950502 w 10853928"/>
              <a:gd name="connsiteY13" fmla="*/ 0 h 18288"/>
              <a:gd name="connsiteX14" fmla="*/ 8737412 w 10853928"/>
              <a:gd name="connsiteY14" fmla="*/ 0 h 18288"/>
              <a:gd name="connsiteX15" fmla="*/ 9524322 w 10853928"/>
              <a:gd name="connsiteY15" fmla="*/ 0 h 18288"/>
              <a:gd name="connsiteX16" fmla="*/ 10853928 w 10853928"/>
              <a:gd name="connsiteY16" fmla="*/ 0 h 18288"/>
              <a:gd name="connsiteX17" fmla="*/ 10853928 w 10853928"/>
              <a:gd name="connsiteY17" fmla="*/ 18288 h 18288"/>
              <a:gd name="connsiteX18" fmla="*/ 10392636 w 10853928"/>
              <a:gd name="connsiteY18" fmla="*/ 18288 h 18288"/>
              <a:gd name="connsiteX19" fmla="*/ 9497187 w 10853928"/>
              <a:gd name="connsiteY19" fmla="*/ 18288 h 18288"/>
              <a:gd name="connsiteX20" fmla="*/ 8818817 w 10853928"/>
              <a:gd name="connsiteY20" fmla="*/ 18288 h 18288"/>
              <a:gd name="connsiteX21" fmla="*/ 8466064 w 10853928"/>
              <a:gd name="connsiteY21" fmla="*/ 18288 h 18288"/>
              <a:gd name="connsiteX22" fmla="*/ 7787693 w 10853928"/>
              <a:gd name="connsiteY22" fmla="*/ 18288 h 18288"/>
              <a:gd name="connsiteX23" fmla="*/ 7217862 w 10853928"/>
              <a:gd name="connsiteY23" fmla="*/ 18288 h 18288"/>
              <a:gd name="connsiteX24" fmla="*/ 6648031 w 10853928"/>
              <a:gd name="connsiteY24" fmla="*/ 18288 h 18288"/>
              <a:gd name="connsiteX25" fmla="*/ 6078200 w 10853928"/>
              <a:gd name="connsiteY25" fmla="*/ 18288 h 18288"/>
              <a:gd name="connsiteX26" fmla="*/ 5508368 w 10853928"/>
              <a:gd name="connsiteY26" fmla="*/ 18288 h 18288"/>
              <a:gd name="connsiteX27" fmla="*/ 4721459 w 10853928"/>
              <a:gd name="connsiteY27" fmla="*/ 18288 h 18288"/>
              <a:gd name="connsiteX28" fmla="*/ 4043088 w 10853928"/>
              <a:gd name="connsiteY28" fmla="*/ 18288 h 18288"/>
              <a:gd name="connsiteX29" fmla="*/ 3690336 w 10853928"/>
              <a:gd name="connsiteY29" fmla="*/ 18288 h 18288"/>
              <a:gd name="connsiteX30" fmla="*/ 3120504 w 10853928"/>
              <a:gd name="connsiteY30" fmla="*/ 18288 h 18288"/>
              <a:gd name="connsiteX31" fmla="*/ 2333595 w 10853928"/>
              <a:gd name="connsiteY31" fmla="*/ 18288 h 18288"/>
              <a:gd name="connsiteX32" fmla="*/ 1872303 w 10853928"/>
              <a:gd name="connsiteY32" fmla="*/ 18288 h 18288"/>
              <a:gd name="connsiteX33" fmla="*/ 976854 w 10853928"/>
              <a:gd name="connsiteY33" fmla="*/ 18288 h 18288"/>
              <a:gd name="connsiteX34" fmla="*/ 0 w 10853928"/>
              <a:gd name="connsiteY34" fmla="*/ 18288 h 18288"/>
              <a:gd name="connsiteX35" fmla="*/ 0 w 10853928"/>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xmln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86B47A72-4667-4907-B5F7-8509CA59F3A9}"/>
              </a:ext>
            </a:extLst>
          </p:cNvPr>
          <p:cNvSpPr>
            <a:spLocks noGrp="1"/>
          </p:cNvSpPr>
          <p:nvPr>
            <p:ph idx="1"/>
          </p:nvPr>
        </p:nvSpPr>
        <p:spPr>
          <a:xfrm>
            <a:off x="838200" y="1929384"/>
            <a:ext cx="10515600" cy="4251960"/>
          </a:xfrm>
        </p:spPr>
        <p:txBody>
          <a:bodyPr>
            <a:noAutofit/>
          </a:bodyPr>
          <a:lstStyle/>
          <a:p>
            <a:pPr>
              <a:spcAft>
                <a:spcPts val="120"/>
              </a:spcAft>
            </a:pPr>
            <a:r>
              <a:rPr lang="en-GB" sz="2200" dirty="0">
                <a:effectLst/>
                <a:latin typeface="Baskerville Old Face" panose="02020602080505020303" pitchFamily="18" charset="0"/>
                <a:ea typeface="Times New Roman" panose="02020603050405020304" pitchFamily="18" charset="0"/>
                <a:cs typeface="Arial" panose="020B0604020202020204" pitchFamily="34" charset="0"/>
              </a:rPr>
              <a:t>We see how ‘algebra’ is derived from ‘al-</a:t>
            </a:r>
            <a:r>
              <a:rPr lang="en-GB" sz="2200" dirty="0" err="1">
                <a:effectLst/>
                <a:latin typeface="Baskerville Old Face" panose="02020602080505020303" pitchFamily="18" charset="0"/>
                <a:ea typeface="Times New Roman" panose="02020603050405020304" pitchFamily="18" charset="0"/>
                <a:cs typeface="Arial" panose="020B0604020202020204" pitchFamily="34" charset="0"/>
              </a:rPr>
              <a:t>jabr</a:t>
            </a:r>
            <a:r>
              <a:rPr lang="en-GB" sz="2200" dirty="0">
                <a:effectLst/>
                <a:latin typeface="Baskerville Old Face" panose="02020602080505020303" pitchFamily="18" charset="0"/>
                <a:ea typeface="Times New Roman" panose="02020603050405020304" pitchFamily="18" charset="0"/>
                <a:cs typeface="Arial" panose="020B0604020202020204" pitchFamily="34" charset="0"/>
              </a:rPr>
              <a:t>’. </a:t>
            </a:r>
          </a:p>
          <a:p>
            <a:pPr>
              <a:spcAft>
                <a:spcPts val="120"/>
              </a:spcAft>
            </a:pPr>
            <a:r>
              <a:rPr lang="en-GB" sz="2200" dirty="0">
                <a:effectLst/>
                <a:latin typeface="Baskerville Old Face" panose="02020602080505020303" pitchFamily="18" charset="0"/>
                <a:ea typeface="Times New Roman" panose="02020603050405020304" pitchFamily="18" charset="0"/>
                <a:cs typeface="Arial" panose="020B0604020202020204" pitchFamily="34" charset="0"/>
              </a:rPr>
              <a:t>There are several literal translations of the title of the treatise (concerning </a:t>
            </a:r>
            <a:r>
              <a:rPr lang="en-GB" sz="2200" b="1" i="1" dirty="0">
                <a:effectLst/>
                <a:latin typeface="Baskerville Old Face" panose="02020602080505020303" pitchFamily="18" charset="0"/>
                <a:ea typeface="Calibri" panose="020F0502020204030204" pitchFamily="34" charset="0"/>
                <a:cs typeface="Helvetica" panose="020B0604020202020204" pitchFamily="34" charset="0"/>
              </a:rPr>
              <a:t>al-</a:t>
            </a:r>
            <a:r>
              <a:rPr lang="en-GB" sz="2200" b="1" i="1" dirty="0" err="1">
                <a:latin typeface="Baskerville Old Face" panose="02020602080505020303" pitchFamily="18" charset="0"/>
                <a:ea typeface="Calibri" panose="020F0502020204030204" pitchFamily="34" charset="0"/>
                <a:cs typeface="Helvetica" panose="020B0604020202020204" pitchFamily="34" charset="0"/>
              </a:rPr>
              <a:t>j</a:t>
            </a:r>
            <a:r>
              <a:rPr lang="en-GB" sz="2200" b="1" i="1" dirty="0" err="1">
                <a:effectLst/>
                <a:latin typeface="Baskerville Old Face" panose="02020602080505020303" pitchFamily="18" charset="0"/>
                <a:ea typeface="Calibri" panose="020F0502020204030204" pitchFamily="34" charset="0"/>
                <a:cs typeface="Helvetica" panose="020B0604020202020204" pitchFamily="34" charset="0"/>
              </a:rPr>
              <a:t>abr</a:t>
            </a:r>
            <a:r>
              <a:rPr lang="en-GB" sz="2200" dirty="0">
                <a:effectLst/>
                <a:latin typeface="Baskerville Old Face" panose="02020602080505020303" pitchFamily="18" charset="0"/>
                <a:ea typeface="Calibri" panose="020F0502020204030204" pitchFamily="34" charset="0"/>
                <a:cs typeface="Helvetica" panose="020B0604020202020204" pitchFamily="34" charset="0"/>
              </a:rPr>
              <a:t> (in Arabic script '</a:t>
            </a:r>
            <a:r>
              <a:rPr lang="en-GB" sz="2200" dirty="0" err="1">
                <a:effectLst/>
                <a:latin typeface="Baskerville Old Face" panose="02020602080505020303" pitchFamily="18" charset="0"/>
                <a:ea typeface="Calibri" panose="020F0502020204030204" pitchFamily="34" charset="0"/>
                <a:cs typeface="Times New Roman" panose="02020603050405020304" pitchFamily="18" charset="0"/>
              </a:rPr>
              <a:t>الجبر</a:t>
            </a:r>
            <a:r>
              <a:rPr lang="en-GB" sz="2200" dirty="0">
                <a:effectLst/>
                <a:latin typeface="Baskerville Old Face" panose="02020602080505020303" pitchFamily="18" charset="0"/>
                <a:ea typeface="Calibri" panose="020F0502020204030204" pitchFamily="34" charset="0"/>
                <a:cs typeface="Helvetica" panose="020B0604020202020204" pitchFamily="34" charset="0"/>
              </a:rPr>
              <a:t>') and </a:t>
            </a:r>
            <a:r>
              <a:rPr lang="en-GB" sz="2200" b="1" i="1" dirty="0">
                <a:latin typeface="Baskerville Old Face" panose="02020602080505020303" pitchFamily="18" charset="0"/>
                <a:ea typeface="Calibri" panose="020F0502020204030204" pitchFamily="34" charset="0"/>
                <a:cs typeface="Helvetica" panose="020B0604020202020204" pitchFamily="34" charset="0"/>
              </a:rPr>
              <a:t>al</a:t>
            </a:r>
            <a:r>
              <a:rPr lang="en-GB" sz="2200" b="1" i="1" dirty="0">
                <a:effectLst/>
                <a:latin typeface="Baskerville Old Face" panose="02020602080505020303" pitchFamily="18" charset="0"/>
                <a:ea typeface="Calibri" panose="020F0502020204030204" pitchFamily="34" charset="0"/>
                <a:cs typeface="Helvetica" panose="020B0604020202020204" pitchFamily="34" charset="0"/>
              </a:rPr>
              <a:t>-</a:t>
            </a:r>
            <a:r>
              <a:rPr lang="en-GB" sz="2200" b="1" i="1" dirty="0" err="1">
                <a:effectLst/>
                <a:latin typeface="Baskerville Old Face" panose="02020602080505020303" pitchFamily="18" charset="0"/>
                <a:ea typeface="Calibri" panose="020F0502020204030204" pitchFamily="34" charset="0"/>
                <a:cs typeface="Helvetica" panose="020B0604020202020204" pitchFamily="34" charset="0"/>
              </a:rPr>
              <a:t>Muqabala</a:t>
            </a:r>
            <a:r>
              <a:rPr lang="en-GB" sz="2200" dirty="0">
                <a:effectLst/>
                <a:latin typeface="Baskerville Old Face" panose="02020602080505020303" pitchFamily="18" charset="0"/>
                <a:ea typeface="Calibri" panose="020F0502020204030204" pitchFamily="34" charset="0"/>
                <a:cs typeface="Helvetica" panose="020B0604020202020204" pitchFamily="34" charset="0"/>
              </a:rPr>
              <a:t> (in Arabic script '</a:t>
            </a:r>
            <a:r>
              <a:rPr lang="en-GB" sz="2200" dirty="0" err="1">
                <a:effectLst/>
                <a:latin typeface="Baskerville Old Face" panose="02020602080505020303" pitchFamily="18" charset="0"/>
                <a:ea typeface="Calibri" panose="020F0502020204030204" pitchFamily="34" charset="0"/>
                <a:cs typeface="Times New Roman" panose="02020603050405020304" pitchFamily="18" charset="0"/>
              </a:rPr>
              <a:t>المقابله</a:t>
            </a:r>
            <a:r>
              <a:rPr lang="en-GB" sz="2200" dirty="0">
                <a:effectLst/>
                <a:latin typeface="Baskerville Old Face" panose="02020602080505020303" pitchFamily="18" charset="0"/>
                <a:ea typeface="Calibri" panose="020F0502020204030204" pitchFamily="34" charset="0"/>
                <a:cs typeface="Helvetica" panose="020B0604020202020204" pitchFamily="34" charset="0"/>
              </a:rPr>
              <a:t>’</a:t>
            </a:r>
            <a:r>
              <a:rPr lang="en-GB" sz="2200" dirty="0">
                <a:effectLst/>
                <a:latin typeface="Baskerville Old Face" panose="02020602080505020303" pitchFamily="18" charset="0"/>
                <a:ea typeface="Calibri" panose="020F0502020204030204" pitchFamily="34" charset="0"/>
                <a:cs typeface="Times New Roman" panose="02020603050405020304" pitchFamily="18" charset="0"/>
              </a:rPr>
              <a:t>)</a:t>
            </a:r>
            <a:r>
              <a:rPr lang="en-GB" sz="2200" dirty="0">
                <a:effectLst/>
                <a:latin typeface="Baskerville Old Face" panose="02020602080505020303" pitchFamily="18" charset="0"/>
                <a:ea typeface="Times New Roman" panose="02020603050405020304" pitchFamily="18" charset="0"/>
                <a:cs typeface="Arial" panose="020B0604020202020204" pitchFamily="34" charset="0"/>
              </a:rPr>
              <a:t>.</a:t>
            </a:r>
          </a:p>
          <a:p>
            <a:pPr>
              <a:spcAft>
                <a:spcPts val="120"/>
              </a:spcAft>
            </a:pPr>
            <a:r>
              <a:rPr lang="en-GB" sz="2200" dirty="0">
                <a:effectLst/>
                <a:latin typeface="Baskerville Old Face" panose="02020602080505020303" pitchFamily="18" charset="0"/>
                <a:ea typeface="Times New Roman" panose="02020603050405020304" pitchFamily="18" charset="0"/>
                <a:cs typeface="Arial" panose="020B0604020202020204" pitchFamily="34" charset="0"/>
              </a:rPr>
              <a:t>The former (</a:t>
            </a:r>
            <a:r>
              <a:rPr lang="en-GB" sz="2200" b="1" dirty="0">
                <a:effectLst/>
                <a:latin typeface="Baskerville Old Face" panose="02020602080505020303" pitchFamily="18" charset="0"/>
                <a:ea typeface="Times New Roman" panose="02020603050405020304" pitchFamily="18" charset="0"/>
                <a:cs typeface="Arial" panose="020B0604020202020204" pitchFamily="34" charset="0"/>
              </a:rPr>
              <a:t>completion or restoration</a:t>
            </a:r>
            <a:r>
              <a:rPr lang="en-GB" sz="2200" dirty="0">
                <a:effectLst/>
                <a:latin typeface="Baskerville Old Face" panose="02020602080505020303" pitchFamily="18" charset="0"/>
                <a:ea typeface="Times New Roman" panose="02020603050405020304" pitchFamily="18" charset="0"/>
                <a:cs typeface="Arial" panose="020B0604020202020204" pitchFamily="34" charset="0"/>
              </a:rPr>
              <a:t>), which was also used in English for a time for the setting of a broken bone, denotes the transference of a negative quantity from one side of the equation to the other. </a:t>
            </a:r>
          </a:p>
          <a:p>
            <a:pPr>
              <a:spcAft>
                <a:spcPts val="120"/>
              </a:spcAft>
            </a:pPr>
            <a:r>
              <a:rPr lang="en-GB" sz="2200" dirty="0">
                <a:effectLst/>
                <a:latin typeface="Baskerville Old Face" panose="02020602080505020303" pitchFamily="18" charset="0"/>
                <a:ea typeface="Times New Roman" panose="02020603050405020304" pitchFamily="18" charset="0"/>
                <a:cs typeface="Arial" panose="020B0604020202020204" pitchFamily="34" charset="0"/>
              </a:rPr>
              <a:t>The latter (</a:t>
            </a:r>
            <a:r>
              <a:rPr lang="en-GB" sz="2200" b="1" dirty="0">
                <a:effectLst/>
                <a:latin typeface="Baskerville Old Face" panose="02020602080505020303" pitchFamily="18" charset="0"/>
                <a:ea typeface="Times New Roman" panose="02020603050405020304" pitchFamily="18" charset="0"/>
                <a:cs typeface="Arial" panose="020B0604020202020204" pitchFamily="34" charset="0"/>
              </a:rPr>
              <a:t>balancing or opposition</a:t>
            </a:r>
            <a:r>
              <a:rPr lang="en-GB" sz="2200" dirty="0">
                <a:effectLst/>
                <a:latin typeface="Baskerville Old Face" panose="02020602080505020303" pitchFamily="18" charset="0"/>
                <a:ea typeface="Times New Roman" panose="02020603050405020304" pitchFamily="18" charset="0"/>
                <a:cs typeface="Arial" panose="020B0604020202020204" pitchFamily="34" charset="0"/>
              </a:rPr>
              <a:t>) as the adding of the same term on the same side. </a:t>
            </a:r>
            <a:r>
              <a:rPr lang="en-GB" sz="2200" dirty="0">
                <a:effectLst/>
                <a:latin typeface="Baskerville Old Face" panose="02020602080505020303" pitchFamily="18" charset="0"/>
                <a:ea typeface="Calibri" panose="020F0502020204030204" pitchFamily="34" charset="0"/>
                <a:cs typeface="Times New Roman" panose="02020603050405020304" pitchFamily="18" charset="0"/>
              </a:rPr>
              <a:t> </a:t>
            </a:r>
          </a:p>
          <a:p>
            <a:pPr>
              <a:spcAft>
                <a:spcPts val="120"/>
              </a:spcAft>
            </a:pPr>
            <a:r>
              <a:rPr lang="en-US" sz="2200" dirty="0">
                <a:latin typeface="Baskerville Old Face" panose="02020602080505020303" pitchFamily="18" charset="0"/>
              </a:rPr>
              <a:t>His work is split into three parts:</a:t>
            </a:r>
          </a:p>
          <a:p>
            <a:pPr marL="457200" indent="-457200">
              <a:spcAft>
                <a:spcPts val="120"/>
              </a:spcAft>
              <a:buAutoNum type="arabicPeriod"/>
            </a:pPr>
            <a:r>
              <a:rPr lang="en-US" sz="2200" dirty="0">
                <a:latin typeface="Baskerville Old Face" panose="02020602080505020303" pitchFamily="18" charset="0"/>
              </a:rPr>
              <a:t>An exposition on the rules for solving equations, followed by 40 sample problems.</a:t>
            </a:r>
          </a:p>
          <a:p>
            <a:pPr marL="457200" indent="-457200">
              <a:spcAft>
                <a:spcPts val="120"/>
              </a:spcAft>
              <a:buAutoNum type="arabicPeriod"/>
            </a:pPr>
            <a:r>
              <a:rPr lang="en-US" sz="2200" dirty="0">
                <a:latin typeface="Baskerville Old Face" panose="02020602080505020303" pitchFamily="18" charset="0"/>
              </a:rPr>
              <a:t>A section on mensuration.</a:t>
            </a:r>
          </a:p>
          <a:p>
            <a:pPr marL="457200" indent="-457200">
              <a:spcAft>
                <a:spcPts val="120"/>
              </a:spcAft>
              <a:buAutoNum type="arabicPeriod"/>
            </a:pPr>
            <a:r>
              <a:rPr lang="en-US" sz="2200" dirty="0">
                <a:latin typeface="Baskerville Old Face" panose="02020602080505020303" pitchFamily="18" charset="0"/>
              </a:rPr>
              <a:t>Practical uses of the Islamic rules of inheritance.</a:t>
            </a:r>
            <a:endParaRPr lang="en-GB" sz="2200" dirty="0">
              <a:effectLst/>
              <a:latin typeface="Baskerville Old Face" panose="02020602080505020303"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855486265"/>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Effect transition="in" filter="fade">
                                      <p:cBhvr>
                                        <p:cTn id="9" dur="500"/>
                                        <p:tgtEl>
                                          <p:spTgt spid="2"/>
                                        </p:tgtEl>
                                      </p:cBhvr>
                                    </p:animEffect>
                                  </p:childTnLst>
                                </p:cTn>
                              </p:par>
                            </p:childTnLst>
                          </p:cTn>
                        </p:par>
                      </p:childTnLst>
                    </p:cTn>
                  </p:par>
                  <p:par>
                    <p:cTn id="10" fill="hold">
                      <p:stCondLst>
                        <p:cond delay="indefinite"/>
                      </p:stCondLst>
                      <p:childTnLst>
                        <p:par>
                          <p:cTn id="11" fill="hold">
                            <p:stCondLst>
                              <p:cond delay="0"/>
                            </p:stCondLst>
                            <p:childTnLst>
                              <p:par>
                                <p:cTn id="12" presetID="14" presetClass="entr" presetSubtype="10" fill="hold" grpId="0"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randombar(horizontal)">
                                      <p:cBhvr>
                                        <p:cTn id="14" dur="500"/>
                                        <p:tgtEl>
                                          <p:spTgt spid="3">
                                            <p:txEl>
                                              <p:pRg st="0" end="0"/>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14" presetClass="entr" presetSubtype="10"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Effect transition="in" filter="randombar(horizontal)">
                                      <p:cBhvr>
                                        <p:cTn id="19" dur="500"/>
                                        <p:tgtEl>
                                          <p:spTgt spid="3">
                                            <p:txEl>
                                              <p:pRg st="1" end="1"/>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14" presetClass="entr" presetSubtype="10" fill="hold" grpId="0" nodeType="clickEffect">
                                  <p:stCondLst>
                                    <p:cond delay="0"/>
                                  </p:stCondLst>
                                  <p:childTnLst>
                                    <p:set>
                                      <p:cBhvr>
                                        <p:cTn id="23" dur="1" fill="hold">
                                          <p:stCondLst>
                                            <p:cond delay="0"/>
                                          </p:stCondLst>
                                        </p:cTn>
                                        <p:tgtEl>
                                          <p:spTgt spid="3">
                                            <p:txEl>
                                              <p:pRg st="2" end="2"/>
                                            </p:txEl>
                                          </p:spTgt>
                                        </p:tgtEl>
                                        <p:attrNameLst>
                                          <p:attrName>style.visibility</p:attrName>
                                        </p:attrNameLst>
                                      </p:cBhvr>
                                      <p:to>
                                        <p:strVal val="visible"/>
                                      </p:to>
                                    </p:set>
                                    <p:animEffect transition="in" filter="randombar(horizontal)">
                                      <p:cBhvr>
                                        <p:cTn id="24" dur="500"/>
                                        <p:tgtEl>
                                          <p:spTgt spid="3">
                                            <p:txEl>
                                              <p:pRg st="2" end="2"/>
                                            </p:txEl>
                                          </p:spTgt>
                                        </p:tgtEl>
                                      </p:cBhvr>
                                    </p:animEffect>
                                  </p:childTnLst>
                                </p:cTn>
                              </p:par>
                            </p:childTnLst>
                          </p:cTn>
                        </p:par>
                      </p:childTnLst>
                    </p:cTn>
                  </p:par>
                  <p:par>
                    <p:cTn id="25" fill="hold">
                      <p:stCondLst>
                        <p:cond delay="indefinite"/>
                      </p:stCondLst>
                      <p:childTnLst>
                        <p:par>
                          <p:cTn id="26" fill="hold">
                            <p:stCondLst>
                              <p:cond delay="0"/>
                            </p:stCondLst>
                            <p:childTnLst>
                              <p:par>
                                <p:cTn id="27" presetID="14" presetClass="entr" presetSubtype="10" fill="hold" grpId="0" nodeType="clickEffect">
                                  <p:stCondLst>
                                    <p:cond delay="0"/>
                                  </p:stCondLst>
                                  <p:childTnLst>
                                    <p:set>
                                      <p:cBhvr>
                                        <p:cTn id="28" dur="1" fill="hold">
                                          <p:stCondLst>
                                            <p:cond delay="0"/>
                                          </p:stCondLst>
                                        </p:cTn>
                                        <p:tgtEl>
                                          <p:spTgt spid="3">
                                            <p:txEl>
                                              <p:pRg st="3" end="3"/>
                                            </p:txEl>
                                          </p:spTgt>
                                        </p:tgtEl>
                                        <p:attrNameLst>
                                          <p:attrName>style.visibility</p:attrName>
                                        </p:attrNameLst>
                                      </p:cBhvr>
                                      <p:to>
                                        <p:strVal val="visible"/>
                                      </p:to>
                                    </p:set>
                                    <p:animEffect transition="in" filter="randombar(horizontal)">
                                      <p:cBhvr>
                                        <p:cTn id="29" dur="500"/>
                                        <p:tgtEl>
                                          <p:spTgt spid="3">
                                            <p:txEl>
                                              <p:pRg st="3" end="3"/>
                                            </p:txEl>
                                          </p:spTgt>
                                        </p:tgtEl>
                                      </p:cBhvr>
                                    </p:animEffect>
                                  </p:childTnLst>
                                </p:cTn>
                              </p:par>
                            </p:childTnLst>
                          </p:cTn>
                        </p:par>
                      </p:childTnLst>
                    </p:cTn>
                  </p:par>
                  <p:par>
                    <p:cTn id="30" fill="hold">
                      <p:stCondLst>
                        <p:cond delay="indefinite"/>
                      </p:stCondLst>
                      <p:childTnLst>
                        <p:par>
                          <p:cTn id="31" fill="hold">
                            <p:stCondLst>
                              <p:cond delay="0"/>
                            </p:stCondLst>
                            <p:childTnLst>
                              <p:par>
                                <p:cTn id="32" presetID="14" presetClass="entr" presetSubtype="10" fill="hold" grpId="0" nodeType="clickEffect">
                                  <p:stCondLst>
                                    <p:cond delay="0"/>
                                  </p:stCondLst>
                                  <p:childTnLst>
                                    <p:set>
                                      <p:cBhvr>
                                        <p:cTn id="33" dur="1" fill="hold">
                                          <p:stCondLst>
                                            <p:cond delay="0"/>
                                          </p:stCondLst>
                                        </p:cTn>
                                        <p:tgtEl>
                                          <p:spTgt spid="3">
                                            <p:txEl>
                                              <p:pRg st="4" end="4"/>
                                            </p:txEl>
                                          </p:spTgt>
                                        </p:tgtEl>
                                        <p:attrNameLst>
                                          <p:attrName>style.visibility</p:attrName>
                                        </p:attrNameLst>
                                      </p:cBhvr>
                                      <p:to>
                                        <p:strVal val="visible"/>
                                      </p:to>
                                    </p:set>
                                    <p:animEffect transition="in" filter="randombar(horizontal)">
                                      <p:cBhvr>
                                        <p:cTn id="34" dur="500"/>
                                        <p:tgtEl>
                                          <p:spTgt spid="3">
                                            <p:txEl>
                                              <p:pRg st="4" end="4"/>
                                            </p:txEl>
                                          </p:spTgt>
                                        </p:tgtEl>
                                      </p:cBhvr>
                                    </p:animEffect>
                                  </p:childTnLst>
                                </p:cTn>
                              </p:par>
                            </p:childTnLst>
                          </p:cTn>
                        </p:par>
                      </p:childTnLst>
                    </p:cTn>
                  </p:par>
                  <p:par>
                    <p:cTn id="35" fill="hold">
                      <p:stCondLst>
                        <p:cond delay="indefinite"/>
                      </p:stCondLst>
                      <p:childTnLst>
                        <p:par>
                          <p:cTn id="36" fill="hold">
                            <p:stCondLst>
                              <p:cond delay="0"/>
                            </p:stCondLst>
                            <p:childTnLst>
                              <p:par>
                                <p:cTn id="37" presetID="14" presetClass="entr" presetSubtype="10" fill="hold" grpId="0" nodeType="clickEffect">
                                  <p:stCondLst>
                                    <p:cond delay="0"/>
                                  </p:stCondLst>
                                  <p:childTnLst>
                                    <p:set>
                                      <p:cBhvr>
                                        <p:cTn id="38" dur="1" fill="hold">
                                          <p:stCondLst>
                                            <p:cond delay="0"/>
                                          </p:stCondLst>
                                        </p:cTn>
                                        <p:tgtEl>
                                          <p:spTgt spid="3">
                                            <p:txEl>
                                              <p:pRg st="5" end="5"/>
                                            </p:txEl>
                                          </p:spTgt>
                                        </p:tgtEl>
                                        <p:attrNameLst>
                                          <p:attrName>style.visibility</p:attrName>
                                        </p:attrNameLst>
                                      </p:cBhvr>
                                      <p:to>
                                        <p:strVal val="visible"/>
                                      </p:to>
                                    </p:set>
                                    <p:animEffect transition="in" filter="randombar(horizontal)">
                                      <p:cBhvr>
                                        <p:cTn id="39" dur="500"/>
                                        <p:tgtEl>
                                          <p:spTgt spid="3">
                                            <p:txEl>
                                              <p:pRg st="5" end="5"/>
                                            </p:txEl>
                                          </p:spTgt>
                                        </p:tgtEl>
                                      </p:cBhvr>
                                    </p:animEffect>
                                  </p:childTnLst>
                                </p:cTn>
                              </p:par>
                            </p:childTnLst>
                          </p:cTn>
                        </p:par>
                      </p:childTnLst>
                    </p:cTn>
                  </p:par>
                  <p:par>
                    <p:cTn id="40" fill="hold">
                      <p:stCondLst>
                        <p:cond delay="indefinite"/>
                      </p:stCondLst>
                      <p:childTnLst>
                        <p:par>
                          <p:cTn id="41" fill="hold">
                            <p:stCondLst>
                              <p:cond delay="0"/>
                            </p:stCondLst>
                            <p:childTnLst>
                              <p:par>
                                <p:cTn id="42" presetID="14" presetClass="entr" presetSubtype="10" fill="hold" grpId="0" nodeType="clickEffect">
                                  <p:stCondLst>
                                    <p:cond delay="0"/>
                                  </p:stCondLst>
                                  <p:childTnLst>
                                    <p:set>
                                      <p:cBhvr>
                                        <p:cTn id="43" dur="1" fill="hold">
                                          <p:stCondLst>
                                            <p:cond delay="0"/>
                                          </p:stCondLst>
                                        </p:cTn>
                                        <p:tgtEl>
                                          <p:spTgt spid="3">
                                            <p:txEl>
                                              <p:pRg st="6" end="6"/>
                                            </p:txEl>
                                          </p:spTgt>
                                        </p:tgtEl>
                                        <p:attrNameLst>
                                          <p:attrName>style.visibility</p:attrName>
                                        </p:attrNameLst>
                                      </p:cBhvr>
                                      <p:to>
                                        <p:strVal val="visible"/>
                                      </p:to>
                                    </p:set>
                                    <p:animEffect transition="in" filter="randombar(horizontal)">
                                      <p:cBhvr>
                                        <p:cTn id="44" dur="500"/>
                                        <p:tgtEl>
                                          <p:spTgt spid="3">
                                            <p:txEl>
                                              <p:pRg st="6" end="6"/>
                                            </p:txEl>
                                          </p:spTgt>
                                        </p:tgtEl>
                                      </p:cBhvr>
                                    </p:animEffect>
                                  </p:childTnLst>
                                </p:cTn>
                              </p:par>
                            </p:childTnLst>
                          </p:cTn>
                        </p:par>
                      </p:childTnLst>
                    </p:cTn>
                  </p:par>
                  <p:par>
                    <p:cTn id="45" fill="hold">
                      <p:stCondLst>
                        <p:cond delay="indefinite"/>
                      </p:stCondLst>
                      <p:childTnLst>
                        <p:par>
                          <p:cTn id="46" fill="hold">
                            <p:stCondLst>
                              <p:cond delay="0"/>
                            </p:stCondLst>
                            <p:childTnLst>
                              <p:par>
                                <p:cTn id="47" presetID="14" presetClass="entr" presetSubtype="10" fill="hold" grpId="0" nodeType="clickEffect">
                                  <p:stCondLst>
                                    <p:cond delay="0"/>
                                  </p:stCondLst>
                                  <p:childTnLst>
                                    <p:set>
                                      <p:cBhvr>
                                        <p:cTn id="48" dur="1" fill="hold">
                                          <p:stCondLst>
                                            <p:cond delay="0"/>
                                          </p:stCondLst>
                                        </p:cTn>
                                        <p:tgtEl>
                                          <p:spTgt spid="3">
                                            <p:txEl>
                                              <p:pRg st="7" end="7"/>
                                            </p:txEl>
                                          </p:spTgt>
                                        </p:tgtEl>
                                        <p:attrNameLst>
                                          <p:attrName>style.visibility</p:attrName>
                                        </p:attrNameLst>
                                      </p:cBhvr>
                                      <p:to>
                                        <p:strVal val="visible"/>
                                      </p:to>
                                    </p:set>
                                    <p:animEffect transition="in" filter="randombar(horizontal)">
                                      <p:cBhvr>
                                        <p:cTn id="49"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00EDD19-6802-4EC3-95CE-CFFAB042CFD6}"/>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FA2B0DC7-16E4-4527-B1AB-5EB7D9F09BA9}"/>
              </a:ext>
            </a:extLst>
          </p:cNvPr>
          <p:cNvSpPr>
            <a:spLocks noGrp="1"/>
          </p:cNvSpPr>
          <p:nvPr>
            <p:ph type="title"/>
          </p:nvPr>
        </p:nvSpPr>
        <p:spPr>
          <a:xfrm>
            <a:off x="838200" y="365125"/>
            <a:ext cx="10515600" cy="1325563"/>
          </a:xfrm>
        </p:spPr>
        <p:txBody>
          <a:bodyPr>
            <a:normAutofit/>
          </a:bodyPr>
          <a:lstStyle/>
          <a:p>
            <a:r>
              <a:rPr lang="en-GB" sz="5400" dirty="0">
                <a:latin typeface="Baskerville Old Face" panose="02020602080505020303" pitchFamily="18" charset="0"/>
              </a:rPr>
              <a:t>Why History as a Mathematician?</a:t>
            </a:r>
          </a:p>
        </p:txBody>
      </p:sp>
      <p:sp>
        <p:nvSpPr>
          <p:cNvPr id="10"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onnsiteX0" fmla="*/ 0 w 10853928"/>
              <a:gd name="connsiteY0" fmla="*/ 0 h 18288"/>
              <a:gd name="connsiteX1" fmla="*/ 461292 w 10853928"/>
              <a:gd name="connsiteY1" fmla="*/ 0 h 18288"/>
              <a:gd name="connsiteX2" fmla="*/ 1139662 w 10853928"/>
              <a:gd name="connsiteY2" fmla="*/ 0 h 18288"/>
              <a:gd name="connsiteX3" fmla="*/ 1926572 w 10853928"/>
              <a:gd name="connsiteY3" fmla="*/ 0 h 18288"/>
              <a:gd name="connsiteX4" fmla="*/ 2279325 w 10853928"/>
              <a:gd name="connsiteY4" fmla="*/ 0 h 18288"/>
              <a:gd name="connsiteX5" fmla="*/ 2632078 w 10853928"/>
              <a:gd name="connsiteY5" fmla="*/ 0 h 18288"/>
              <a:gd name="connsiteX6" fmla="*/ 3527527 w 10853928"/>
              <a:gd name="connsiteY6" fmla="*/ 0 h 18288"/>
              <a:gd name="connsiteX7" fmla="*/ 4205897 w 10853928"/>
              <a:gd name="connsiteY7" fmla="*/ 0 h 18288"/>
              <a:gd name="connsiteX8" fmla="*/ 4558650 w 10853928"/>
              <a:gd name="connsiteY8" fmla="*/ 0 h 18288"/>
              <a:gd name="connsiteX9" fmla="*/ 5237020 w 10853928"/>
              <a:gd name="connsiteY9" fmla="*/ 0 h 18288"/>
              <a:gd name="connsiteX10" fmla="*/ 6132469 w 10853928"/>
              <a:gd name="connsiteY10" fmla="*/ 0 h 18288"/>
              <a:gd name="connsiteX11" fmla="*/ 6702301 w 10853928"/>
              <a:gd name="connsiteY11" fmla="*/ 0 h 18288"/>
              <a:gd name="connsiteX12" fmla="*/ 7272132 w 10853928"/>
              <a:gd name="connsiteY12" fmla="*/ 0 h 18288"/>
              <a:gd name="connsiteX13" fmla="*/ 7950502 w 10853928"/>
              <a:gd name="connsiteY13" fmla="*/ 0 h 18288"/>
              <a:gd name="connsiteX14" fmla="*/ 8737412 w 10853928"/>
              <a:gd name="connsiteY14" fmla="*/ 0 h 18288"/>
              <a:gd name="connsiteX15" fmla="*/ 9524322 w 10853928"/>
              <a:gd name="connsiteY15" fmla="*/ 0 h 18288"/>
              <a:gd name="connsiteX16" fmla="*/ 10853928 w 10853928"/>
              <a:gd name="connsiteY16" fmla="*/ 0 h 18288"/>
              <a:gd name="connsiteX17" fmla="*/ 10853928 w 10853928"/>
              <a:gd name="connsiteY17" fmla="*/ 18288 h 18288"/>
              <a:gd name="connsiteX18" fmla="*/ 10392636 w 10853928"/>
              <a:gd name="connsiteY18" fmla="*/ 18288 h 18288"/>
              <a:gd name="connsiteX19" fmla="*/ 9497187 w 10853928"/>
              <a:gd name="connsiteY19" fmla="*/ 18288 h 18288"/>
              <a:gd name="connsiteX20" fmla="*/ 8818817 w 10853928"/>
              <a:gd name="connsiteY20" fmla="*/ 18288 h 18288"/>
              <a:gd name="connsiteX21" fmla="*/ 8466064 w 10853928"/>
              <a:gd name="connsiteY21" fmla="*/ 18288 h 18288"/>
              <a:gd name="connsiteX22" fmla="*/ 7787693 w 10853928"/>
              <a:gd name="connsiteY22" fmla="*/ 18288 h 18288"/>
              <a:gd name="connsiteX23" fmla="*/ 7217862 w 10853928"/>
              <a:gd name="connsiteY23" fmla="*/ 18288 h 18288"/>
              <a:gd name="connsiteX24" fmla="*/ 6648031 w 10853928"/>
              <a:gd name="connsiteY24" fmla="*/ 18288 h 18288"/>
              <a:gd name="connsiteX25" fmla="*/ 6078200 w 10853928"/>
              <a:gd name="connsiteY25" fmla="*/ 18288 h 18288"/>
              <a:gd name="connsiteX26" fmla="*/ 5508368 w 10853928"/>
              <a:gd name="connsiteY26" fmla="*/ 18288 h 18288"/>
              <a:gd name="connsiteX27" fmla="*/ 4721459 w 10853928"/>
              <a:gd name="connsiteY27" fmla="*/ 18288 h 18288"/>
              <a:gd name="connsiteX28" fmla="*/ 4043088 w 10853928"/>
              <a:gd name="connsiteY28" fmla="*/ 18288 h 18288"/>
              <a:gd name="connsiteX29" fmla="*/ 3690336 w 10853928"/>
              <a:gd name="connsiteY29" fmla="*/ 18288 h 18288"/>
              <a:gd name="connsiteX30" fmla="*/ 3120504 w 10853928"/>
              <a:gd name="connsiteY30" fmla="*/ 18288 h 18288"/>
              <a:gd name="connsiteX31" fmla="*/ 2333595 w 10853928"/>
              <a:gd name="connsiteY31" fmla="*/ 18288 h 18288"/>
              <a:gd name="connsiteX32" fmla="*/ 1872303 w 10853928"/>
              <a:gd name="connsiteY32" fmla="*/ 18288 h 18288"/>
              <a:gd name="connsiteX33" fmla="*/ 976854 w 10853928"/>
              <a:gd name="connsiteY33" fmla="*/ 18288 h 18288"/>
              <a:gd name="connsiteX34" fmla="*/ 0 w 10853928"/>
              <a:gd name="connsiteY34" fmla="*/ 18288 h 18288"/>
              <a:gd name="connsiteX35" fmla="*/ 0 w 10853928"/>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xmln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CA86EA19-D52E-4F68-A86D-83ED92DF85DF}"/>
              </a:ext>
            </a:extLst>
          </p:cNvPr>
          <p:cNvSpPr>
            <a:spLocks noGrp="1"/>
          </p:cNvSpPr>
          <p:nvPr>
            <p:ph idx="1"/>
          </p:nvPr>
        </p:nvSpPr>
        <p:spPr>
          <a:xfrm>
            <a:off x="838200" y="1992249"/>
            <a:ext cx="10515600" cy="4251960"/>
          </a:xfrm>
        </p:spPr>
        <p:txBody>
          <a:bodyPr>
            <a:normAutofit/>
          </a:bodyPr>
          <a:lstStyle/>
          <a:p>
            <a:pPr marL="0" indent="0">
              <a:buNone/>
            </a:pPr>
            <a:r>
              <a:rPr lang="en-GB" sz="2200" dirty="0">
                <a:latin typeface="Baskerville Old Face" panose="02020602080505020303" pitchFamily="18" charset="0"/>
              </a:rPr>
              <a:t>Using history as an attempt to understand our cultural prejudices.</a:t>
            </a:r>
          </a:p>
          <a:p>
            <a:pPr marL="0" indent="0">
              <a:buNone/>
            </a:pPr>
            <a:r>
              <a:rPr lang="en-GB" sz="2200" dirty="0">
                <a:latin typeface="Baskerville Old Face" panose="02020602080505020303" pitchFamily="18" charset="0"/>
              </a:rPr>
              <a:t>The western perspective.</a:t>
            </a:r>
          </a:p>
          <a:p>
            <a:pPr marL="0" indent="0">
              <a:buNone/>
            </a:pPr>
            <a:r>
              <a:rPr lang="en-GB" sz="2200" dirty="0">
                <a:latin typeface="Baskerville Old Face" panose="02020602080505020303" pitchFamily="18" charset="0"/>
              </a:rPr>
              <a:t>-We might think of mathematics as a linear process…</a:t>
            </a:r>
          </a:p>
          <a:p>
            <a:pPr marL="0" indent="0">
              <a:buNone/>
            </a:pPr>
            <a:r>
              <a:rPr lang="en-GB" sz="2200" dirty="0">
                <a:latin typeface="Baskerville Old Face" panose="02020602080505020303" pitchFamily="18" charset="0"/>
              </a:rPr>
              <a:t>-We might think of the development as a concurrent process…</a:t>
            </a:r>
          </a:p>
          <a:p>
            <a:pPr marL="0" indent="0">
              <a:buNone/>
            </a:pPr>
            <a:r>
              <a:rPr lang="en-GB" sz="2200" dirty="0">
                <a:latin typeface="Baskerville Old Face" panose="02020602080505020303" pitchFamily="18" charset="0"/>
              </a:rPr>
              <a:t>Expect to see links to the past and perhaps more alien elements.</a:t>
            </a:r>
          </a:p>
          <a:p>
            <a:pPr marL="0" indent="0">
              <a:buNone/>
            </a:pPr>
            <a:endParaRPr lang="en-GB" sz="2200" dirty="0">
              <a:latin typeface="Baskerville Old Face" panose="02020602080505020303" pitchFamily="18" charset="0"/>
            </a:endParaRPr>
          </a:p>
          <a:p>
            <a:pPr marL="0" indent="0">
              <a:buNone/>
            </a:pPr>
            <a:r>
              <a:rPr lang="en-GB" sz="2200" dirty="0">
                <a:latin typeface="Baskerville Old Face" panose="02020602080505020303" pitchFamily="18" charset="0"/>
              </a:rPr>
              <a:t>“Why is mathematics important?”</a:t>
            </a:r>
          </a:p>
          <a:p>
            <a:pPr marL="0" indent="0">
              <a:buNone/>
            </a:pPr>
            <a:r>
              <a:rPr lang="en-GB" sz="2200" dirty="0">
                <a:latin typeface="Baskerville Old Face" panose="02020602080505020303" pitchFamily="18" charset="0"/>
              </a:rPr>
              <a:t>“What is mathematics?”</a:t>
            </a:r>
          </a:p>
        </p:txBody>
      </p:sp>
    </p:spTree>
    <p:extLst>
      <p:ext uri="{BB962C8B-B14F-4D97-AF65-F5344CB8AC3E}">
        <p14:creationId xmlns:p14="http://schemas.microsoft.com/office/powerpoint/2010/main" val="3887099202"/>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wipe(down)">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wipe(down)">
                                      <p:cBhvr>
                                        <p:cTn id="17" dur="5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wipe(down)">
                                      <p:cBhvr>
                                        <p:cTn id="22" dur="500"/>
                                        <p:tgtEl>
                                          <p:spTgt spid="3">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Effect transition="in" filter="wipe(down)">
                                      <p:cBhvr>
                                        <p:cTn id="27" dur="500"/>
                                        <p:tgtEl>
                                          <p:spTgt spid="3">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grpId="0" nodeType="clickEffect">
                                  <p:stCondLst>
                                    <p:cond delay="0"/>
                                  </p:stCondLst>
                                  <p:childTnLst>
                                    <p:set>
                                      <p:cBhvr>
                                        <p:cTn id="31" dur="1" fill="hold">
                                          <p:stCondLst>
                                            <p:cond delay="0"/>
                                          </p:stCondLst>
                                        </p:cTn>
                                        <p:tgtEl>
                                          <p:spTgt spid="3">
                                            <p:txEl>
                                              <p:pRg st="4" end="4"/>
                                            </p:txEl>
                                          </p:spTgt>
                                        </p:tgtEl>
                                        <p:attrNameLst>
                                          <p:attrName>style.visibility</p:attrName>
                                        </p:attrNameLst>
                                      </p:cBhvr>
                                      <p:to>
                                        <p:strVal val="visible"/>
                                      </p:to>
                                    </p:set>
                                    <p:animEffect transition="in" filter="wipe(down)">
                                      <p:cBhvr>
                                        <p:cTn id="32" dur="500"/>
                                        <p:tgtEl>
                                          <p:spTgt spid="3">
                                            <p:txEl>
                                              <p:pRg st="4" end="4"/>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4"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wipe(down)">
                                      <p:cBhvr>
                                        <p:cTn id="37" dur="5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4" fill="hold" grpId="0"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wipe(down)">
                                      <p:cBhvr>
                                        <p:cTn id="42"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71" name="Rectangle 70">
            <a:extLst>
              <a:ext uri="{FF2B5EF4-FFF2-40B4-BE49-F238E27FC236}">
                <a16:creationId xmlns:a16="http://schemas.microsoft.com/office/drawing/2014/main" id="{7B831B6F-405A-4B47-B9BB-5CA88F285844}"/>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2CE8F69E-A83E-4C2C-9772-7D3FC6BEC2DD}"/>
              </a:ext>
            </a:extLst>
          </p:cNvPr>
          <p:cNvSpPr>
            <a:spLocks noGrp="1"/>
          </p:cNvSpPr>
          <p:nvPr>
            <p:ph type="title"/>
          </p:nvPr>
        </p:nvSpPr>
        <p:spPr>
          <a:xfrm>
            <a:off x="5000625" y="638089"/>
            <a:ext cx="6557391" cy="1476801"/>
          </a:xfrm>
        </p:spPr>
        <p:txBody>
          <a:bodyPr anchor="b">
            <a:normAutofit/>
          </a:bodyPr>
          <a:lstStyle/>
          <a:p>
            <a:r>
              <a:rPr lang="en-GB" sz="3400" dirty="0">
                <a:latin typeface="Baskerville Old Face" panose="02020602080505020303" pitchFamily="18" charset="0"/>
              </a:rPr>
              <a:t>Classification on Linear and Quadratic Equations</a:t>
            </a:r>
          </a:p>
        </p:txBody>
      </p:sp>
      <p:sp>
        <p:nvSpPr>
          <p:cNvPr id="73" name="sketch line">
            <a:extLst>
              <a:ext uri="{FF2B5EF4-FFF2-40B4-BE49-F238E27FC236}">
                <a16:creationId xmlns:a16="http://schemas.microsoft.com/office/drawing/2014/main" id="{953EE71A-6488-4203-A7C4-77102FD0DCCA}"/>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739128" y="2372868"/>
            <a:ext cx="3255095" cy="18288"/>
          </a:xfrm>
          <a:custGeom>
            <a:avLst/>
            <a:gdLst>
              <a:gd name="connsiteX0" fmla="*/ 0 w 3255095"/>
              <a:gd name="connsiteY0" fmla="*/ 0 h 18288"/>
              <a:gd name="connsiteX1" fmla="*/ 618468 w 3255095"/>
              <a:gd name="connsiteY1" fmla="*/ 0 h 18288"/>
              <a:gd name="connsiteX2" fmla="*/ 1269487 w 3255095"/>
              <a:gd name="connsiteY2" fmla="*/ 0 h 18288"/>
              <a:gd name="connsiteX3" fmla="*/ 1953057 w 3255095"/>
              <a:gd name="connsiteY3" fmla="*/ 0 h 18288"/>
              <a:gd name="connsiteX4" fmla="*/ 2636627 w 3255095"/>
              <a:gd name="connsiteY4" fmla="*/ 0 h 18288"/>
              <a:gd name="connsiteX5" fmla="*/ 3255095 w 3255095"/>
              <a:gd name="connsiteY5" fmla="*/ 0 h 18288"/>
              <a:gd name="connsiteX6" fmla="*/ 3255095 w 3255095"/>
              <a:gd name="connsiteY6" fmla="*/ 18288 h 18288"/>
              <a:gd name="connsiteX7" fmla="*/ 2538974 w 3255095"/>
              <a:gd name="connsiteY7" fmla="*/ 18288 h 18288"/>
              <a:gd name="connsiteX8" fmla="*/ 1822853 w 3255095"/>
              <a:gd name="connsiteY8" fmla="*/ 18288 h 18288"/>
              <a:gd name="connsiteX9" fmla="*/ 1171834 w 3255095"/>
              <a:gd name="connsiteY9" fmla="*/ 18288 h 18288"/>
              <a:gd name="connsiteX10" fmla="*/ 0 w 3255095"/>
              <a:gd name="connsiteY10" fmla="*/ 18288 h 18288"/>
              <a:gd name="connsiteX11" fmla="*/ 0 w 3255095"/>
              <a:gd name="connsiteY11"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3255095" h="18288" fill="none" extrusionOk="0">
                <a:moveTo>
                  <a:pt x="0" y="0"/>
                </a:moveTo>
                <a:cubicBezTo>
                  <a:pt x="240201" y="-22123"/>
                  <a:pt x="462021" y="-19623"/>
                  <a:pt x="618468" y="0"/>
                </a:cubicBezTo>
                <a:cubicBezTo>
                  <a:pt x="774915" y="19623"/>
                  <a:pt x="974734" y="2035"/>
                  <a:pt x="1269487" y="0"/>
                </a:cubicBezTo>
                <a:cubicBezTo>
                  <a:pt x="1564240" y="-2035"/>
                  <a:pt x="1733579" y="10639"/>
                  <a:pt x="1953057" y="0"/>
                </a:cubicBezTo>
                <a:cubicBezTo>
                  <a:pt x="2172535" y="-10639"/>
                  <a:pt x="2453962" y="14018"/>
                  <a:pt x="2636627" y="0"/>
                </a:cubicBezTo>
                <a:cubicBezTo>
                  <a:pt x="2819292" y="-14018"/>
                  <a:pt x="3121375" y="5399"/>
                  <a:pt x="3255095" y="0"/>
                </a:cubicBezTo>
                <a:cubicBezTo>
                  <a:pt x="3254386" y="8157"/>
                  <a:pt x="3254682" y="12125"/>
                  <a:pt x="3255095" y="18288"/>
                </a:cubicBezTo>
                <a:cubicBezTo>
                  <a:pt x="3088545" y="23203"/>
                  <a:pt x="2687475" y="7419"/>
                  <a:pt x="2538974" y="18288"/>
                </a:cubicBezTo>
                <a:cubicBezTo>
                  <a:pt x="2390473" y="29157"/>
                  <a:pt x="2137381" y="-8959"/>
                  <a:pt x="1822853" y="18288"/>
                </a:cubicBezTo>
                <a:cubicBezTo>
                  <a:pt x="1508325" y="45535"/>
                  <a:pt x="1466437" y="20385"/>
                  <a:pt x="1171834" y="18288"/>
                </a:cubicBezTo>
                <a:cubicBezTo>
                  <a:pt x="877231" y="16191"/>
                  <a:pt x="561097" y="37643"/>
                  <a:pt x="0" y="18288"/>
                </a:cubicBezTo>
                <a:cubicBezTo>
                  <a:pt x="-46" y="12483"/>
                  <a:pt x="-203" y="6491"/>
                  <a:pt x="0" y="0"/>
                </a:cubicBezTo>
                <a:close/>
              </a:path>
              <a:path w="3255095" h="18288" stroke="0" extrusionOk="0">
                <a:moveTo>
                  <a:pt x="0" y="0"/>
                </a:moveTo>
                <a:cubicBezTo>
                  <a:pt x="291965" y="19429"/>
                  <a:pt x="363155" y="8568"/>
                  <a:pt x="618468" y="0"/>
                </a:cubicBezTo>
                <a:cubicBezTo>
                  <a:pt x="873781" y="-8568"/>
                  <a:pt x="904459" y="-19505"/>
                  <a:pt x="1171834" y="0"/>
                </a:cubicBezTo>
                <a:cubicBezTo>
                  <a:pt x="1439209" y="19505"/>
                  <a:pt x="1744369" y="9790"/>
                  <a:pt x="1887955" y="0"/>
                </a:cubicBezTo>
                <a:cubicBezTo>
                  <a:pt x="2031541" y="-9790"/>
                  <a:pt x="2346378" y="21240"/>
                  <a:pt x="2506423" y="0"/>
                </a:cubicBezTo>
                <a:cubicBezTo>
                  <a:pt x="2666468" y="-21240"/>
                  <a:pt x="2990257" y="30414"/>
                  <a:pt x="3255095" y="0"/>
                </a:cubicBezTo>
                <a:cubicBezTo>
                  <a:pt x="3254831" y="4493"/>
                  <a:pt x="3255479" y="9472"/>
                  <a:pt x="3255095" y="18288"/>
                </a:cubicBezTo>
                <a:cubicBezTo>
                  <a:pt x="3120743" y="16690"/>
                  <a:pt x="2759628" y="42462"/>
                  <a:pt x="2604076" y="18288"/>
                </a:cubicBezTo>
                <a:cubicBezTo>
                  <a:pt x="2448524" y="-5886"/>
                  <a:pt x="2184336" y="19599"/>
                  <a:pt x="1887955" y="18288"/>
                </a:cubicBezTo>
                <a:cubicBezTo>
                  <a:pt x="1591574" y="16977"/>
                  <a:pt x="1548845" y="6870"/>
                  <a:pt x="1334589" y="18288"/>
                </a:cubicBezTo>
                <a:cubicBezTo>
                  <a:pt x="1120333" y="29706"/>
                  <a:pt x="996014" y="9662"/>
                  <a:pt x="683570" y="18288"/>
                </a:cubicBezTo>
                <a:cubicBezTo>
                  <a:pt x="371126" y="26914"/>
                  <a:pt x="198687" y="16167"/>
                  <a:pt x="0" y="18288"/>
                </a:cubicBezTo>
                <a:cubicBezTo>
                  <a:pt x="843" y="9577"/>
                  <a:pt x="371" y="6900"/>
                  <a:pt x="0" y="0"/>
                </a:cubicBezTo>
                <a:close/>
              </a:path>
            </a:pathLst>
          </a:custGeom>
          <a:solidFill>
            <a:schemeClr val="accent2"/>
          </a:solidFill>
          <a:ln w="38100" cap="rnd">
            <a:solidFill>
              <a:schemeClr val="accent2"/>
            </a:solidFill>
            <a:round/>
            <a:extLst>
              <a:ext uri="{C807C97D-BFC1-408E-A445-0C87EB9F89A2}">
                <ask:lineSketchStyleProps xmlns:ask="http://schemas.microsoft.com/office/drawing/2018/sketchyshapes" xmln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81868532-48A9-43C0-82B9-0774BD532CA6}"/>
              </a:ext>
            </a:extLst>
          </p:cNvPr>
          <p:cNvSpPr>
            <a:spLocks noGrp="1"/>
          </p:cNvSpPr>
          <p:nvPr>
            <p:ph idx="1"/>
          </p:nvPr>
        </p:nvSpPr>
        <p:spPr>
          <a:xfrm>
            <a:off x="5000625" y="2664886"/>
            <a:ext cx="6557391" cy="3550789"/>
          </a:xfrm>
        </p:spPr>
        <p:txBody>
          <a:bodyPr anchor="t">
            <a:normAutofit fontScale="77500" lnSpcReduction="20000"/>
          </a:bodyPr>
          <a:lstStyle/>
          <a:p>
            <a:pPr marL="0" indent="0">
              <a:spcAft>
                <a:spcPts val="120"/>
              </a:spcAft>
              <a:buNone/>
              <a:tabLst>
                <a:tab pos="457200" algn="l"/>
              </a:tabLst>
            </a:pPr>
            <a:r>
              <a:rPr lang="en-US" sz="2400" dirty="0">
                <a:latin typeface="Baskerville Old Face" panose="02020602080505020303" pitchFamily="18" charset="0"/>
              </a:rPr>
              <a:t>The treatise begins with a brief outline of the decimal numbering system and then in six chapters presents the six types of equations which illustrate the elementary operations in which linear and quadratic equations are handled. It is important to note, however, that only positive numbers were considered true solutions to equations. The six types, with modern notations, are:</a:t>
            </a:r>
            <a:endParaRPr lang="en-GB" sz="2200" dirty="0">
              <a:effectLst/>
              <a:latin typeface="Baskerville Old Face" panose="02020602080505020303" pitchFamily="18" charset="0"/>
              <a:ea typeface="Times New Roman" panose="02020603050405020304" pitchFamily="18" charset="0"/>
              <a:cs typeface="Arial" panose="020B0604020202020204" pitchFamily="34" charset="0"/>
            </a:endParaRPr>
          </a:p>
          <a:p>
            <a:pPr marL="457200" lvl="0" indent="-457200">
              <a:spcAft>
                <a:spcPts val="120"/>
              </a:spcAft>
              <a:buFont typeface="+mj-lt"/>
              <a:buAutoNum type="arabicPeriod"/>
              <a:tabLst>
                <a:tab pos="457200" algn="l"/>
              </a:tabLst>
            </a:pPr>
            <a:r>
              <a:rPr lang="en-GB" sz="2200" dirty="0">
                <a:effectLst/>
                <a:latin typeface="Baskerville Old Face" panose="02020602080505020303" pitchFamily="18" charset="0"/>
                <a:ea typeface="Times New Roman" panose="02020603050405020304" pitchFamily="18" charset="0"/>
                <a:cs typeface="Arial" panose="020B0604020202020204" pitchFamily="34" charset="0"/>
              </a:rPr>
              <a:t>squares equal roots (</a:t>
            </a:r>
            <a:r>
              <a:rPr lang="en-GB" sz="2200" i="1" dirty="0">
                <a:effectLst/>
                <a:latin typeface="Baskerville Old Face" panose="02020602080505020303" pitchFamily="18" charset="0"/>
                <a:ea typeface="Times New Roman" panose="02020603050405020304" pitchFamily="18" charset="0"/>
                <a:cs typeface="Arial" panose="020B0604020202020204" pitchFamily="34" charset="0"/>
              </a:rPr>
              <a:t>ax</a:t>
            </a:r>
            <a:r>
              <a:rPr lang="en-GB" sz="2200" baseline="30000" dirty="0">
                <a:effectLst/>
                <a:latin typeface="Baskerville Old Face" panose="02020602080505020303" pitchFamily="18" charset="0"/>
                <a:ea typeface="Times New Roman" panose="02020603050405020304" pitchFamily="18" charset="0"/>
                <a:cs typeface="Arial" panose="020B0604020202020204" pitchFamily="34" charset="0"/>
              </a:rPr>
              <a:t>2</a:t>
            </a:r>
            <a:r>
              <a:rPr lang="en-GB" sz="2200" dirty="0">
                <a:effectLst/>
                <a:latin typeface="Baskerville Old Face" panose="02020602080505020303" pitchFamily="18" charset="0"/>
                <a:ea typeface="Times New Roman" panose="02020603050405020304" pitchFamily="18" charset="0"/>
                <a:cs typeface="Arial" panose="020B0604020202020204" pitchFamily="34" charset="0"/>
              </a:rPr>
              <a:t> = </a:t>
            </a:r>
            <a:r>
              <a:rPr lang="en-GB" sz="2200" i="1" dirty="0" err="1">
                <a:effectLst/>
                <a:latin typeface="Baskerville Old Face" panose="02020602080505020303" pitchFamily="18" charset="0"/>
                <a:ea typeface="Times New Roman" panose="02020603050405020304" pitchFamily="18" charset="0"/>
                <a:cs typeface="Arial" panose="020B0604020202020204" pitchFamily="34" charset="0"/>
              </a:rPr>
              <a:t>bx</a:t>
            </a:r>
            <a:r>
              <a:rPr lang="en-GB" sz="2200" dirty="0">
                <a:effectLst/>
                <a:latin typeface="Baskerville Old Face" panose="02020602080505020303" pitchFamily="18" charset="0"/>
                <a:ea typeface="Times New Roman" panose="02020603050405020304" pitchFamily="18" charset="0"/>
                <a:cs typeface="Arial" panose="020B0604020202020204" pitchFamily="34" charset="0"/>
              </a:rPr>
              <a:t>)</a:t>
            </a:r>
            <a:endParaRPr lang="en-GB" sz="2200" dirty="0">
              <a:effectLst/>
              <a:latin typeface="Baskerville Old Face" panose="02020602080505020303" pitchFamily="18" charset="0"/>
              <a:ea typeface="Calibri" panose="020F0502020204030204" pitchFamily="34" charset="0"/>
              <a:cs typeface="Times New Roman" panose="02020603050405020304" pitchFamily="18" charset="0"/>
            </a:endParaRPr>
          </a:p>
          <a:p>
            <a:pPr marL="457200" lvl="0" indent="-457200">
              <a:spcAft>
                <a:spcPts val="120"/>
              </a:spcAft>
              <a:buFont typeface="+mj-lt"/>
              <a:buAutoNum type="arabicPeriod"/>
              <a:tabLst>
                <a:tab pos="457200" algn="l"/>
              </a:tabLst>
            </a:pPr>
            <a:r>
              <a:rPr lang="en-GB" sz="2200" dirty="0">
                <a:effectLst/>
                <a:latin typeface="Baskerville Old Face" panose="02020602080505020303" pitchFamily="18" charset="0"/>
                <a:ea typeface="Times New Roman" panose="02020603050405020304" pitchFamily="18" charset="0"/>
                <a:cs typeface="Arial" panose="020B0604020202020204" pitchFamily="34" charset="0"/>
              </a:rPr>
              <a:t>squares equal number (</a:t>
            </a:r>
            <a:r>
              <a:rPr lang="en-GB" sz="2200" i="1" dirty="0">
                <a:effectLst/>
                <a:latin typeface="Baskerville Old Face" panose="02020602080505020303" pitchFamily="18" charset="0"/>
                <a:ea typeface="Times New Roman" panose="02020603050405020304" pitchFamily="18" charset="0"/>
                <a:cs typeface="Arial" panose="020B0604020202020204" pitchFamily="34" charset="0"/>
              </a:rPr>
              <a:t>ax</a:t>
            </a:r>
            <a:r>
              <a:rPr lang="en-GB" sz="2200" baseline="30000" dirty="0">
                <a:effectLst/>
                <a:latin typeface="Baskerville Old Face" panose="02020602080505020303" pitchFamily="18" charset="0"/>
                <a:ea typeface="Times New Roman" panose="02020603050405020304" pitchFamily="18" charset="0"/>
                <a:cs typeface="Arial" panose="020B0604020202020204" pitchFamily="34" charset="0"/>
              </a:rPr>
              <a:t>2</a:t>
            </a:r>
            <a:r>
              <a:rPr lang="en-GB" sz="2200" dirty="0">
                <a:effectLst/>
                <a:latin typeface="Baskerville Old Face" panose="02020602080505020303" pitchFamily="18" charset="0"/>
                <a:ea typeface="Times New Roman" panose="02020603050405020304" pitchFamily="18" charset="0"/>
                <a:cs typeface="Arial" panose="020B0604020202020204" pitchFamily="34" charset="0"/>
              </a:rPr>
              <a:t> = </a:t>
            </a:r>
            <a:r>
              <a:rPr lang="en-GB" sz="2200" i="1" dirty="0">
                <a:effectLst/>
                <a:latin typeface="Baskerville Old Face" panose="02020602080505020303" pitchFamily="18" charset="0"/>
                <a:ea typeface="Times New Roman" panose="02020603050405020304" pitchFamily="18" charset="0"/>
                <a:cs typeface="Arial" panose="020B0604020202020204" pitchFamily="34" charset="0"/>
              </a:rPr>
              <a:t>c</a:t>
            </a:r>
            <a:r>
              <a:rPr lang="en-GB" sz="2200" dirty="0">
                <a:effectLst/>
                <a:latin typeface="Baskerville Old Face" panose="02020602080505020303" pitchFamily="18" charset="0"/>
                <a:ea typeface="Times New Roman" panose="02020603050405020304" pitchFamily="18" charset="0"/>
                <a:cs typeface="Arial" panose="020B0604020202020204" pitchFamily="34" charset="0"/>
              </a:rPr>
              <a:t>)</a:t>
            </a:r>
            <a:endParaRPr lang="en-GB" sz="2200" dirty="0">
              <a:effectLst/>
              <a:latin typeface="Baskerville Old Face" panose="02020602080505020303" pitchFamily="18" charset="0"/>
              <a:ea typeface="Calibri" panose="020F0502020204030204" pitchFamily="34" charset="0"/>
              <a:cs typeface="Times New Roman" panose="02020603050405020304" pitchFamily="18" charset="0"/>
            </a:endParaRPr>
          </a:p>
          <a:p>
            <a:pPr marL="457200" lvl="0" indent="-457200">
              <a:spcAft>
                <a:spcPts val="120"/>
              </a:spcAft>
              <a:buFont typeface="+mj-lt"/>
              <a:buAutoNum type="arabicPeriod"/>
              <a:tabLst>
                <a:tab pos="457200" algn="l"/>
              </a:tabLst>
            </a:pPr>
            <a:r>
              <a:rPr lang="en-GB" sz="2200" dirty="0">
                <a:effectLst/>
                <a:latin typeface="Baskerville Old Face" panose="02020602080505020303" pitchFamily="18" charset="0"/>
                <a:ea typeface="Times New Roman" panose="02020603050405020304" pitchFamily="18" charset="0"/>
                <a:cs typeface="Arial" panose="020B0604020202020204" pitchFamily="34" charset="0"/>
              </a:rPr>
              <a:t>roots equal number (</a:t>
            </a:r>
            <a:r>
              <a:rPr lang="en-GB" sz="2200" i="1" dirty="0" err="1">
                <a:effectLst/>
                <a:latin typeface="Baskerville Old Face" panose="02020602080505020303" pitchFamily="18" charset="0"/>
                <a:ea typeface="Times New Roman" panose="02020603050405020304" pitchFamily="18" charset="0"/>
                <a:cs typeface="Arial" panose="020B0604020202020204" pitchFamily="34" charset="0"/>
              </a:rPr>
              <a:t>bx</a:t>
            </a:r>
            <a:r>
              <a:rPr lang="en-GB" sz="2200" dirty="0">
                <a:effectLst/>
                <a:latin typeface="Baskerville Old Face" panose="02020602080505020303" pitchFamily="18" charset="0"/>
                <a:ea typeface="Times New Roman" panose="02020603050405020304" pitchFamily="18" charset="0"/>
                <a:cs typeface="Arial" panose="020B0604020202020204" pitchFamily="34" charset="0"/>
              </a:rPr>
              <a:t> = </a:t>
            </a:r>
            <a:r>
              <a:rPr lang="en-GB" sz="2200" i="1" dirty="0">
                <a:effectLst/>
                <a:latin typeface="Baskerville Old Face" panose="02020602080505020303" pitchFamily="18" charset="0"/>
                <a:ea typeface="Times New Roman" panose="02020603050405020304" pitchFamily="18" charset="0"/>
                <a:cs typeface="Arial" panose="020B0604020202020204" pitchFamily="34" charset="0"/>
              </a:rPr>
              <a:t>c</a:t>
            </a:r>
            <a:r>
              <a:rPr lang="en-GB" sz="2200" dirty="0">
                <a:effectLst/>
                <a:latin typeface="Baskerville Old Face" panose="02020602080505020303" pitchFamily="18" charset="0"/>
                <a:ea typeface="Times New Roman" panose="02020603050405020304" pitchFamily="18" charset="0"/>
                <a:cs typeface="Arial" panose="020B0604020202020204" pitchFamily="34" charset="0"/>
              </a:rPr>
              <a:t>)</a:t>
            </a:r>
            <a:endParaRPr lang="en-GB" sz="2200" dirty="0">
              <a:effectLst/>
              <a:latin typeface="Baskerville Old Face" panose="02020602080505020303" pitchFamily="18" charset="0"/>
              <a:ea typeface="Calibri" panose="020F0502020204030204" pitchFamily="34" charset="0"/>
              <a:cs typeface="Times New Roman" panose="02020603050405020304" pitchFamily="18" charset="0"/>
            </a:endParaRPr>
          </a:p>
          <a:p>
            <a:pPr marL="457200" lvl="0" indent="-457200">
              <a:spcAft>
                <a:spcPts val="120"/>
              </a:spcAft>
              <a:buFont typeface="+mj-lt"/>
              <a:buAutoNum type="arabicPeriod"/>
              <a:tabLst>
                <a:tab pos="457200" algn="l"/>
              </a:tabLst>
            </a:pPr>
            <a:r>
              <a:rPr lang="en-GB" sz="2200" dirty="0">
                <a:effectLst/>
                <a:latin typeface="Baskerville Old Face" panose="02020602080505020303" pitchFamily="18" charset="0"/>
                <a:ea typeface="Times New Roman" panose="02020603050405020304" pitchFamily="18" charset="0"/>
                <a:cs typeface="Arial" panose="020B0604020202020204" pitchFamily="34" charset="0"/>
              </a:rPr>
              <a:t>squares and roots equal number (</a:t>
            </a:r>
            <a:r>
              <a:rPr lang="en-GB" sz="2200" i="1" dirty="0">
                <a:effectLst/>
                <a:latin typeface="Baskerville Old Face" panose="02020602080505020303" pitchFamily="18" charset="0"/>
                <a:ea typeface="Times New Roman" panose="02020603050405020304" pitchFamily="18" charset="0"/>
                <a:cs typeface="Arial" panose="020B0604020202020204" pitchFamily="34" charset="0"/>
              </a:rPr>
              <a:t>ax</a:t>
            </a:r>
            <a:r>
              <a:rPr lang="en-GB" sz="2200" baseline="30000" dirty="0">
                <a:effectLst/>
                <a:latin typeface="Baskerville Old Face" panose="02020602080505020303" pitchFamily="18" charset="0"/>
                <a:ea typeface="Times New Roman" panose="02020603050405020304" pitchFamily="18" charset="0"/>
                <a:cs typeface="Arial" panose="020B0604020202020204" pitchFamily="34" charset="0"/>
              </a:rPr>
              <a:t>2</a:t>
            </a:r>
            <a:r>
              <a:rPr lang="en-GB" sz="2200" dirty="0">
                <a:effectLst/>
                <a:latin typeface="Baskerville Old Face" panose="02020602080505020303" pitchFamily="18" charset="0"/>
                <a:ea typeface="Times New Roman" panose="02020603050405020304" pitchFamily="18" charset="0"/>
                <a:cs typeface="Arial" panose="020B0604020202020204" pitchFamily="34" charset="0"/>
              </a:rPr>
              <a:t> + </a:t>
            </a:r>
            <a:r>
              <a:rPr lang="en-GB" sz="2200" i="1" dirty="0" err="1">
                <a:effectLst/>
                <a:latin typeface="Baskerville Old Face" panose="02020602080505020303" pitchFamily="18" charset="0"/>
                <a:ea typeface="Times New Roman" panose="02020603050405020304" pitchFamily="18" charset="0"/>
                <a:cs typeface="Arial" panose="020B0604020202020204" pitchFamily="34" charset="0"/>
              </a:rPr>
              <a:t>bx</a:t>
            </a:r>
            <a:r>
              <a:rPr lang="en-GB" sz="2200" dirty="0">
                <a:effectLst/>
                <a:latin typeface="Baskerville Old Face" panose="02020602080505020303" pitchFamily="18" charset="0"/>
                <a:ea typeface="Times New Roman" panose="02020603050405020304" pitchFamily="18" charset="0"/>
                <a:cs typeface="Arial" panose="020B0604020202020204" pitchFamily="34" charset="0"/>
              </a:rPr>
              <a:t> = </a:t>
            </a:r>
            <a:r>
              <a:rPr lang="en-GB" sz="2200" i="1" dirty="0">
                <a:effectLst/>
                <a:latin typeface="Baskerville Old Face" panose="02020602080505020303" pitchFamily="18" charset="0"/>
                <a:ea typeface="Times New Roman" panose="02020603050405020304" pitchFamily="18" charset="0"/>
                <a:cs typeface="Arial" panose="020B0604020202020204" pitchFamily="34" charset="0"/>
              </a:rPr>
              <a:t>c</a:t>
            </a:r>
            <a:r>
              <a:rPr lang="en-GB" sz="2200" dirty="0">
                <a:effectLst/>
                <a:latin typeface="Baskerville Old Face" panose="02020602080505020303" pitchFamily="18" charset="0"/>
                <a:ea typeface="Times New Roman" panose="02020603050405020304" pitchFamily="18" charset="0"/>
                <a:cs typeface="Arial" panose="020B0604020202020204" pitchFamily="34" charset="0"/>
              </a:rPr>
              <a:t>)</a:t>
            </a:r>
            <a:endParaRPr lang="en-GB" sz="2200" dirty="0">
              <a:effectLst/>
              <a:latin typeface="Baskerville Old Face" panose="02020602080505020303" pitchFamily="18" charset="0"/>
              <a:ea typeface="Calibri" panose="020F0502020204030204" pitchFamily="34" charset="0"/>
              <a:cs typeface="Times New Roman" panose="02020603050405020304" pitchFamily="18" charset="0"/>
            </a:endParaRPr>
          </a:p>
          <a:p>
            <a:pPr marL="457200" lvl="0" indent="-457200">
              <a:spcAft>
                <a:spcPts val="120"/>
              </a:spcAft>
              <a:buFont typeface="+mj-lt"/>
              <a:buAutoNum type="arabicPeriod"/>
              <a:tabLst>
                <a:tab pos="457200" algn="l"/>
              </a:tabLst>
            </a:pPr>
            <a:r>
              <a:rPr lang="en-GB" sz="2200" dirty="0">
                <a:effectLst/>
                <a:latin typeface="Baskerville Old Face" panose="02020602080505020303" pitchFamily="18" charset="0"/>
                <a:ea typeface="Times New Roman" panose="02020603050405020304" pitchFamily="18" charset="0"/>
                <a:cs typeface="Arial" panose="020B0604020202020204" pitchFamily="34" charset="0"/>
              </a:rPr>
              <a:t>squares and number equal roots (</a:t>
            </a:r>
            <a:r>
              <a:rPr lang="en-GB" sz="2200" i="1" dirty="0">
                <a:effectLst/>
                <a:latin typeface="Baskerville Old Face" panose="02020602080505020303" pitchFamily="18" charset="0"/>
                <a:ea typeface="Times New Roman" panose="02020603050405020304" pitchFamily="18" charset="0"/>
                <a:cs typeface="Arial" panose="020B0604020202020204" pitchFamily="34" charset="0"/>
              </a:rPr>
              <a:t>ax</a:t>
            </a:r>
            <a:r>
              <a:rPr lang="en-GB" sz="2200" baseline="30000" dirty="0">
                <a:effectLst/>
                <a:latin typeface="Baskerville Old Face" panose="02020602080505020303" pitchFamily="18" charset="0"/>
                <a:ea typeface="Times New Roman" panose="02020603050405020304" pitchFamily="18" charset="0"/>
                <a:cs typeface="Arial" panose="020B0604020202020204" pitchFamily="34" charset="0"/>
              </a:rPr>
              <a:t>2</a:t>
            </a:r>
            <a:r>
              <a:rPr lang="en-GB" sz="2200" dirty="0">
                <a:effectLst/>
                <a:latin typeface="Baskerville Old Face" panose="02020602080505020303" pitchFamily="18" charset="0"/>
                <a:ea typeface="Times New Roman" panose="02020603050405020304" pitchFamily="18" charset="0"/>
                <a:cs typeface="Arial" panose="020B0604020202020204" pitchFamily="34" charset="0"/>
              </a:rPr>
              <a:t> + </a:t>
            </a:r>
            <a:r>
              <a:rPr lang="en-GB" sz="2200" i="1" dirty="0">
                <a:effectLst/>
                <a:latin typeface="Baskerville Old Face" panose="02020602080505020303" pitchFamily="18" charset="0"/>
                <a:ea typeface="Times New Roman" panose="02020603050405020304" pitchFamily="18" charset="0"/>
                <a:cs typeface="Arial" panose="020B0604020202020204" pitchFamily="34" charset="0"/>
              </a:rPr>
              <a:t>c</a:t>
            </a:r>
            <a:r>
              <a:rPr lang="en-GB" sz="2200" dirty="0">
                <a:effectLst/>
                <a:latin typeface="Baskerville Old Face" panose="02020602080505020303" pitchFamily="18" charset="0"/>
                <a:ea typeface="Times New Roman" panose="02020603050405020304" pitchFamily="18" charset="0"/>
                <a:cs typeface="Arial" panose="020B0604020202020204" pitchFamily="34" charset="0"/>
              </a:rPr>
              <a:t> = </a:t>
            </a:r>
            <a:r>
              <a:rPr lang="en-GB" sz="2200" i="1" dirty="0" err="1">
                <a:effectLst/>
                <a:latin typeface="Baskerville Old Face" panose="02020602080505020303" pitchFamily="18" charset="0"/>
                <a:ea typeface="Times New Roman" panose="02020603050405020304" pitchFamily="18" charset="0"/>
                <a:cs typeface="Arial" panose="020B0604020202020204" pitchFamily="34" charset="0"/>
              </a:rPr>
              <a:t>bx</a:t>
            </a:r>
            <a:r>
              <a:rPr lang="en-GB" sz="2200" dirty="0">
                <a:effectLst/>
                <a:latin typeface="Baskerville Old Face" panose="02020602080505020303" pitchFamily="18" charset="0"/>
                <a:ea typeface="Times New Roman" panose="02020603050405020304" pitchFamily="18" charset="0"/>
                <a:cs typeface="Arial" panose="020B0604020202020204" pitchFamily="34" charset="0"/>
              </a:rPr>
              <a:t>)</a:t>
            </a:r>
            <a:endParaRPr lang="en-GB" sz="2200" dirty="0">
              <a:effectLst/>
              <a:latin typeface="Baskerville Old Face" panose="02020602080505020303" pitchFamily="18" charset="0"/>
              <a:ea typeface="Calibri" panose="020F0502020204030204" pitchFamily="34" charset="0"/>
              <a:cs typeface="Times New Roman" panose="02020603050405020304" pitchFamily="18" charset="0"/>
            </a:endParaRPr>
          </a:p>
          <a:p>
            <a:pPr marL="457200" lvl="0" indent="-457200">
              <a:spcAft>
                <a:spcPts val="120"/>
              </a:spcAft>
              <a:buFont typeface="+mj-lt"/>
              <a:buAutoNum type="arabicPeriod"/>
              <a:tabLst>
                <a:tab pos="457200" algn="l"/>
              </a:tabLst>
            </a:pPr>
            <a:r>
              <a:rPr lang="en-GB" sz="2200" dirty="0">
                <a:effectLst/>
                <a:latin typeface="Baskerville Old Face" panose="02020602080505020303" pitchFamily="18" charset="0"/>
                <a:ea typeface="Times New Roman" panose="02020603050405020304" pitchFamily="18" charset="0"/>
                <a:cs typeface="Arial" panose="020B0604020202020204" pitchFamily="34" charset="0"/>
              </a:rPr>
              <a:t>roots and number equal squares (</a:t>
            </a:r>
            <a:r>
              <a:rPr lang="en-GB" sz="2200" i="1" dirty="0" err="1">
                <a:effectLst/>
                <a:latin typeface="Baskerville Old Face" panose="02020602080505020303" pitchFamily="18" charset="0"/>
                <a:ea typeface="Times New Roman" panose="02020603050405020304" pitchFamily="18" charset="0"/>
                <a:cs typeface="Arial" panose="020B0604020202020204" pitchFamily="34" charset="0"/>
              </a:rPr>
              <a:t>bx</a:t>
            </a:r>
            <a:r>
              <a:rPr lang="en-GB" sz="2200" dirty="0">
                <a:effectLst/>
                <a:latin typeface="Baskerville Old Face" panose="02020602080505020303" pitchFamily="18" charset="0"/>
                <a:ea typeface="Times New Roman" panose="02020603050405020304" pitchFamily="18" charset="0"/>
                <a:cs typeface="Arial" panose="020B0604020202020204" pitchFamily="34" charset="0"/>
              </a:rPr>
              <a:t> + </a:t>
            </a:r>
            <a:r>
              <a:rPr lang="en-GB" sz="2200" i="1" dirty="0">
                <a:effectLst/>
                <a:latin typeface="Baskerville Old Face" panose="02020602080505020303" pitchFamily="18" charset="0"/>
                <a:ea typeface="Times New Roman" panose="02020603050405020304" pitchFamily="18" charset="0"/>
                <a:cs typeface="Arial" panose="020B0604020202020204" pitchFamily="34" charset="0"/>
              </a:rPr>
              <a:t>c</a:t>
            </a:r>
            <a:r>
              <a:rPr lang="en-GB" sz="2200" dirty="0">
                <a:effectLst/>
                <a:latin typeface="Baskerville Old Face" panose="02020602080505020303" pitchFamily="18" charset="0"/>
                <a:ea typeface="Times New Roman" panose="02020603050405020304" pitchFamily="18" charset="0"/>
                <a:cs typeface="Arial" panose="020B0604020202020204" pitchFamily="34" charset="0"/>
              </a:rPr>
              <a:t> = </a:t>
            </a:r>
            <a:r>
              <a:rPr lang="en-GB" sz="2200" i="1" dirty="0">
                <a:effectLst/>
                <a:latin typeface="Baskerville Old Face" panose="02020602080505020303" pitchFamily="18" charset="0"/>
                <a:ea typeface="Times New Roman" panose="02020603050405020304" pitchFamily="18" charset="0"/>
                <a:cs typeface="Arial" panose="020B0604020202020204" pitchFamily="34" charset="0"/>
              </a:rPr>
              <a:t>ax</a:t>
            </a:r>
            <a:r>
              <a:rPr lang="en-GB" sz="2200" baseline="30000" dirty="0">
                <a:effectLst/>
                <a:latin typeface="Baskerville Old Face" panose="02020602080505020303" pitchFamily="18" charset="0"/>
                <a:ea typeface="Times New Roman" panose="02020603050405020304" pitchFamily="18" charset="0"/>
                <a:cs typeface="Arial" panose="020B0604020202020204" pitchFamily="34" charset="0"/>
              </a:rPr>
              <a:t>2</a:t>
            </a:r>
            <a:r>
              <a:rPr lang="en-GB" sz="2200" dirty="0">
                <a:effectLst/>
                <a:latin typeface="Baskerville Old Face" panose="02020602080505020303" pitchFamily="18" charset="0"/>
                <a:ea typeface="Times New Roman" panose="02020603050405020304" pitchFamily="18" charset="0"/>
                <a:cs typeface="Arial" panose="020B0604020202020204" pitchFamily="34" charset="0"/>
              </a:rPr>
              <a:t>)</a:t>
            </a:r>
            <a:endParaRPr lang="en-GB" sz="2200" dirty="0">
              <a:effectLst/>
              <a:latin typeface="Baskerville Old Face" panose="02020602080505020303" pitchFamily="18" charset="0"/>
              <a:ea typeface="Calibri" panose="020F0502020204030204" pitchFamily="34" charset="0"/>
              <a:cs typeface="Times New Roman" panose="02020603050405020304" pitchFamily="18" charset="0"/>
            </a:endParaRPr>
          </a:p>
        </p:txBody>
      </p:sp>
      <p:pic>
        <p:nvPicPr>
          <p:cNvPr id="5" name="Picture 4" descr="Text, letter&#10;&#10;Description automatically generated">
            <a:extLst>
              <a:ext uri="{FF2B5EF4-FFF2-40B4-BE49-F238E27FC236}">
                <a16:creationId xmlns:a16="http://schemas.microsoft.com/office/drawing/2014/main" id="{B880111D-47CB-4C06-A448-26939480F48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456342" y="1321876"/>
            <a:ext cx="2693012" cy="4263936"/>
          </a:xfrm>
          <a:prstGeom prst="rect">
            <a:avLst/>
          </a:prstGeom>
        </p:spPr>
      </p:pic>
    </p:spTree>
    <p:extLst>
      <p:ext uri="{BB962C8B-B14F-4D97-AF65-F5344CB8AC3E}">
        <p14:creationId xmlns:p14="http://schemas.microsoft.com/office/powerpoint/2010/main" val="177557894"/>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heel(1)">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wipe(down)">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wipe(down)">
                                      <p:cBhvr>
                                        <p:cTn id="17" dur="5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wipe(down)">
                                      <p:cBhvr>
                                        <p:cTn id="22" dur="500"/>
                                        <p:tgtEl>
                                          <p:spTgt spid="3">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Effect transition="in" filter="wipe(down)">
                                      <p:cBhvr>
                                        <p:cTn id="27" dur="500"/>
                                        <p:tgtEl>
                                          <p:spTgt spid="3">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grpId="0" nodeType="clickEffect">
                                  <p:stCondLst>
                                    <p:cond delay="0"/>
                                  </p:stCondLst>
                                  <p:childTnLst>
                                    <p:set>
                                      <p:cBhvr>
                                        <p:cTn id="31" dur="1" fill="hold">
                                          <p:stCondLst>
                                            <p:cond delay="0"/>
                                          </p:stCondLst>
                                        </p:cTn>
                                        <p:tgtEl>
                                          <p:spTgt spid="3">
                                            <p:txEl>
                                              <p:pRg st="4" end="4"/>
                                            </p:txEl>
                                          </p:spTgt>
                                        </p:tgtEl>
                                        <p:attrNameLst>
                                          <p:attrName>style.visibility</p:attrName>
                                        </p:attrNameLst>
                                      </p:cBhvr>
                                      <p:to>
                                        <p:strVal val="visible"/>
                                      </p:to>
                                    </p:set>
                                    <p:animEffect transition="in" filter="wipe(down)">
                                      <p:cBhvr>
                                        <p:cTn id="32" dur="500"/>
                                        <p:tgtEl>
                                          <p:spTgt spid="3">
                                            <p:txEl>
                                              <p:pRg st="4" end="4"/>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4"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Effect transition="in" filter="wipe(down)">
                                      <p:cBhvr>
                                        <p:cTn id="37" dur="500"/>
                                        <p:tgtEl>
                                          <p:spTgt spid="3">
                                            <p:txEl>
                                              <p:pRg st="5" end="5"/>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4" fill="hold" grpId="0" nodeType="clickEffect">
                                  <p:stCondLst>
                                    <p:cond delay="0"/>
                                  </p:stCondLst>
                                  <p:childTnLst>
                                    <p:set>
                                      <p:cBhvr>
                                        <p:cTn id="41" dur="1" fill="hold">
                                          <p:stCondLst>
                                            <p:cond delay="0"/>
                                          </p:stCondLst>
                                        </p:cTn>
                                        <p:tgtEl>
                                          <p:spTgt spid="3">
                                            <p:txEl>
                                              <p:pRg st="6" end="6"/>
                                            </p:txEl>
                                          </p:spTgt>
                                        </p:tgtEl>
                                        <p:attrNameLst>
                                          <p:attrName>style.visibility</p:attrName>
                                        </p:attrNameLst>
                                      </p:cBhvr>
                                      <p:to>
                                        <p:strVal val="visible"/>
                                      </p:to>
                                    </p:set>
                                    <p:animEffect transition="in" filter="wipe(down)">
                                      <p:cBhvr>
                                        <p:cTn id="42"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00EDD19-6802-4EC3-95CE-CFFAB042CFD6}"/>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B312719B-843E-426B-8821-FCCF9FD42B98}"/>
              </a:ext>
            </a:extLst>
          </p:cNvPr>
          <p:cNvSpPr>
            <a:spLocks noGrp="1"/>
          </p:cNvSpPr>
          <p:nvPr>
            <p:ph type="title"/>
          </p:nvPr>
        </p:nvSpPr>
        <p:spPr>
          <a:xfrm>
            <a:off x="838200" y="365125"/>
            <a:ext cx="10515600" cy="1325563"/>
          </a:xfrm>
        </p:spPr>
        <p:txBody>
          <a:bodyPr>
            <a:normAutofit/>
          </a:bodyPr>
          <a:lstStyle/>
          <a:p>
            <a:r>
              <a:rPr lang="en-GB" sz="5400" dirty="0">
                <a:latin typeface="Baskerville Old Face" panose="02020602080505020303" pitchFamily="18" charset="0"/>
              </a:rPr>
              <a:t>Translations and expansions </a:t>
            </a:r>
            <a:r>
              <a:rPr lang="en-GB" sz="5400" dirty="0"/>
              <a:t> </a:t>
            </a:r>
          </a:p>
        </p:txBody>
      </p:sp>
      <p:sp>
        <p:nvSpPr>
          <p:cNvPr id="10"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onnsiteX0" fmla="*/ 0 w 10853928"/>
              <a:gd name="connsiteY0" fmla="*/ 0 h 18288"/>
              <a:gd name="connsiteX1" fmla="*/ 461292 w 10853928"/>
              <a:gd name="connsiteY1" fmla="*/ 0 h 18288"/>
              <a:gd name="connsiteX2" fmla="*/ 1139662 w 10853928"/>
              <a:gd name="connsiteY2" fmla="*/ 0 h 18288"/>
              <a:gd name="connsiteX3" fmla="*/ 1926572 w 10853928"/>
              <a:gd name="connsiteY3" fmla="*/ 0 h 18288"/>
              <a:gd name="connsiteX4" fmla="*/ 2279325 w 10853928"/>
              <a:gd name="connsiteY4" fmla="*/ 0 h 18288"/>
              <a:gd name="connsiteX5" fmla="*/ 2632078 w 10853928"/>
              <a:gd name="connsiteY5" fmla="*/ 0 h 18288"/>
              <a:gd name="connsiteX6" fmla="*/ 3527527 w 10853928"/>
              <a:gd name="connsiteY6" fmla="*/ 0 h 18288"/>
              <a:gd name="connsiteX7" fmla="*/ 4205897 w 10853928"/>
              <a:gd name="connsiteY7" fmla="*/ 0 h 18288"/>
              <a:gd name="connsiteX8" fmla="*/ 4558650 w 10853928"/>
              <a:gd name="connsiteY8" fmla="*/ 0 h 18288"/>
              <a:gd name="connsiteX9" fmla="*/ 5237020 w 10853928"/>
              <a:gd name="connsiteY9" fmla="*/ 0 h 18288"/>
              <a:gd name="connsiteX10" fmla="*/ 6132469 w 10853928"/>
              <a:gd name="connsiteY10" fmla="*/ 0 h 18288"/>
              <a:gd name="connsiteX11" fmla="*/ 6702301 w 10853928"/>
              <a:gd name="connsiteY11" fmla="*/ 0 h 18288"/>
              <a:gd name="connsiteX12" fmla="*/ 7272132 w 10853928"/>
              <a:gd name="connsiteY12" fmla="*/ 0 h 18288"/>
              <a:gd name="connsiteX13" fmla="*/ 7950502 w 10853928"/>
              <a:gd name="connsiteY13" fmla="*/ 0 h 18288"/>
              <a:gd name="connsiteX14" fmla="*/ 8737412 w 10853928"/>
              <a:gd name="connsiteY14" fmla="*/ 0 h 18288"/>
              <a:gd name="connsiteX15" fmla="*/ 9524322 w 10853928"/>
              <a:gd name="connsiteY15" fmla="*/ 0 h 18288"/>
              <a:gd name="connsiteX16" fmla="*/ 10853928 w 10853928"/>
              <a:gd name="connsiteY16" fmla="*/ 0 h 18288"/>
              <a:gd name="connsiteX17" fmla="*/ 10853928 w 10853928"/>
              <a:gd name="connsiteY17" fmla="*/ 18288 h 18288"/>
              <a:gd name="connsiteX18" fmla="*/ 10392636 w 10853928"/>
              <a:gd name="connsiteY18" fmla="*/ 18288 h 18288"/>
              <a:gd name="connsiteX19" fmla="*/ 9497187 w 10853928"/>
              <a:gd name="connsiteY19" fmla="*/ 18288 h 18288"/>
              <a:gd name="connsiteX20" fmla="*/ 8818817 w 10853928"/>
              <a:gd name="connsiteY20" fmla="*/ 18288 h 18288"/>
              <a:gd name="connsiteX21" fmla="*/ 8466064 w 10853928"/>
              <a:gd name="connsiteY21" fmla="*/ 18288 h 18288"/>
              <a:gd name="connsiteX22" fmla="*/ 7787693 w 10853928"/>
              <a:gd name="connsiteY22" fmla="*/ 18288 h 18288"/>
              <a:gd name="connsiteX23" fmla="*/ 7217862 w 10853928"/>
              <a:gd name="connsiteY23" fmla="*/ 18288 h 18288"/>
              <a:gd name="connsiteX24" fmla="*/ 6648031 w 10853928"/>
              <a:gd name="connsiteY24" fmla="*/ 18288 h 18288"/>
              <a:gd name="connsiteX25" fmla="*/ 6078200 w 10853928"/>
              <a:gd name="connsiteY25" fmla="*/ 18288 h 18288"/>
              <a:gd name="connsiteX26" fmla="*/ 5508368 w 10853928"/>
              <a:gd name="connsiteY26" fmla="*/ 18288 h 18288"/>
              <a:gd name="connsiteX27" fmla="*/ 4721459 w 10853928"/>
              <a:gd name="connsiteY27" fmla="*/ 18288 h 18288"/>
              <a:gd name="connsiteX28" fmla="*/ 4043088 w 10853928"/>
              <a:gd name="connsiteY28" fmla="*/ 18288 h 18288"/>
              <a:gd name="connsiteX29" fmla="*/ 3690336 w 10853928"/>
              <a:gd name="connsiteY29" fmla="*/ 18288 h 18288"/>
              <a:gd name="connsiteX30" fmla="*/ 3120504 w 10853928"/>
              <a:gd name="connsiteY30" fmla="*/ 18288 h 18288"/>
              <a:gd name="connsiteX31" fmla="*/ 2333595 w 10853928"/>
              <a:gd name="connsiteY31" fmla="*/ 18288 h 18288"/>
              <a:gd name="connsiteX32" fmla="*/ 1872303 w 10853928"/>
              <a:gd name="connsiteY32" fmla="*/ 18288 h 18288"/>
              <a:gd name="connsiteX33" fmla="*/ 976854 w 10853928"/>
              <a:gd name="connsiteY33" fmla="*/ 18288 h 18288"/>
              <a:gd name="connsiteX34" fmla="*/ 0 w 10853928"/>
              <a:gd name="connsiteY34" fmla="*/ 18288 h 18288"/>
              <a:gd name="connsiteX35" fmla="*/ 0 w 10853928"/>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xmln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6246A5A8-4359-4760-81A1-1FF6FB82B3E4}"/>
              </a:ext>
            </a:extLst>
          </p:cNvPr>
          <p:cNvSpPr>
            <a:spLocks noGrp="1"/>
          </p:cNvSpPr>
          <p:nvPr>
            <p:ph idx="1"/>
          </p:nvPr>
        </p:nvSpPr>
        <p:spPr>
          <a:xfrm>
            <a:off x="838200" y="1929384"/>
            <a:ext cx="10515600" cy="4251960"/>
          </a:xfrm>
        </p:spPr>
        <p:txBody>
          <a:bodyPr>
            <a:normAutofit/>
          </a:bodyPr>
          <a:lstStyle/>
          <a:p>
            <a:r>
              <a:rPr lang="en-GB" sz="3200" dirty="0">
                <a:latin typeface="Baskerville Old Face" panose="02020602080505020303" pitchFamily="18" charset="0"/>
              </a:rPr>
              <a:t>1145 - Robert of Chester, Englishman</a:t>
            </a:r>
          </a:p>
          <a:p>
            <a:pPr marL="0" indent="0">
              <a:buNone/>
            </a:pPr>
            <a:r>
              <a:rPr lang="en-GB" sz="3200" dirty="0">
                <a:latin typeface="Baskerville Old Face" panose="02020602080505020303" pitchFamily="18" charset="0"/>
              </a:rPr>
              <a:t>             - Gerard of Cremona, Italian</a:t>
            </a:r>
          </a:p>
          <a:p>
            <a:endParaRPr lang="en-GB" sz="3200" dirty="0">
              <a:latin typeface="Baskerville Old Face" panose="02020602080505020303" pitchFamily="18" charset="0"/>
            </a:endParaRPr>
          </a:p>
          <a:p>
            <a:r>
              <a:rPr lang="en-GB" sz="3200" dirty="0">
                <a:latin typeface="Baskerville Old Face" panose="02020602080505020303" pitchFamily="18" charset="0"/>
              </a:rPr>
              <a:t>1228 – </a:t>
            </a:r>
            <a:r>
              <a:rPr lang="en-GB" sz="3200" dirty="0" err="1">
                <a:latin typeface="Baskerville Old Face" panose="02020602080505020303" pitchFamily="18" charset="0"/>
              </a:rPr>
              <a:t>Fibonnaci</a:t>
            </a:r>
            <a:r>
              <a:rPr lang="en-GB" sz="3200" dirty="0">
                <a:latin typeface="Baskerville Old Face" panose="02020602080505020303" pitchFamily="18" charset="0"/>
              </a:rPr>
              <a:t>:    Liber </a:t>
            </a:r>
            <a:r>
              <a:rPr lang="en-GB" sz="3200" dirty="0" err="1">
                <a:latin typeface="Baskerville Old Face" panose="02020602080505020303" pitchFamily="18" charset="0"/>
              </a:rPr>
              <a:t>Abbaci</a:t>
            </a:r>
            <a:endParaRPr lang="en-GB" sz="3200" dirty="0">
              <a:latin typeface="Baskerville Old Face" panose="02020602080505020303" pitchFamily="18" charset="0"/>
            </a:endParaRPr>
          </a:p>
          <a:p>
            <a:pPr marL="0" indent="0">
              <a:buNone/>
            </a:pPr>
            <a:r>
              <a:rPr lang="en-GB" sz="3200" dirty="0">
                <a:latin typeface="Baskerville Old Face" panose="02020602080505020303" pitchFamily="18" charset="0"/>
              </a:rPr>
              <a:t>First reference of the term “</a:t>
            </a:r>
            <a:r>
              <a:rPr lang="en-GB" sz="3200" dirty="0" err="1">
                <a:latin typeface="Baskerville Old Face" panose="02020602080505020303" pitchFamily="18" charset="0"/>
              </a:rPr>
              <a:t>Algebrae</a:t>
            </a:r>
            <a:r>
              <a:rPr lang="en-GB" sz="3200" dirty="0">
                <a:latin typeface="Baskerville Old Face" panose="02020602080505020303" pitchFamily="18" charset="0"/>
              </a:rPr>
              <a:t>” yet only a singular reference to Al-Khwarizmi’s first name. </a:t>
            </a:r>
          </a:p>
        </p:txBody>
      </p:sp>
    </p:spTree>
    <p:extLst>
      <p:ext uri="{BB962C8B-B14F-4D97-AF65-F5344CB8AC3E}">
        <p14:creationId xmlns:p14="http://schemas.microsoft.com/office/powerpoint/2010/main" val="14677792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80">
                                          <p:stCondLst>
                                            <p:cond delay="0"/>
                                          </p:stCondLst>
                                        </p:cTn>
                                        <p:tgtEl>
                                          <p:spTgt spid="2"/>
                                        </p:tgtEl>
                                      </p:cBhvr>
                                    </p:animEffect>
                                    <p:anim calcmode="lin" valueType="num">
                                      <p:cBhvr>
                                        <p:cTn id="8" dur="1822" tmFilter="0,0; 0.14,0.36; 0.43,0.73; 0.71,0.91; 1.0,1.0">
                                          <p:stCondLst>
                                            <p:cond delay="0"/>
                                          </p:stCondLst>
                                        </p:cTn>
                                        <p:tgtEl>
                                          <p:spTgt spid="2"/>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2"/>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2"/>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2"/>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2"/>
                                        </p:tgtEl>
                                        <p:attrNameLst>
                                          <p:attrName>ppt_y</p:attrName>
                                        </p:attrNameLst>
                                      </p:cBhvr>
                                      <p:tavLst>
                                        <p:tav tm="0" fmla="#ppt_y-sin(pi*$)/81">
                                          <p:val>
                                            <p:fltVal val="0"/>
                                          </p:val>
                                        </p:tav>
                                        <p:tav tm="100000">
                                          <p:val>
                                            <p:fltVal val="1"/>
                                          </p:val>
                                        </p:tav>
                                      </p:tavLst>
                                    </p:anim>
                                    <p:animScale>
                                      <p:cBhvr>
                                        <p:cTn id="13" dur="26">
                                          <p:stCondLst>
                                            <p:cond delay="650"/>
                                          </p:stCondLst>
                                        </p:cTn>
                                        <p:tgtEl>
                                          <p:spTgt spid="2"/>
                                        </p:tgtEl>
                                      </p:cBhvr>
                                      <p:to x="100000" y="60000"/>
                                    </p:animScale>
                                    <p:animScale>
                                      <p:cBhvr>
                                        <p:cTn id="14" dur="166" decel="50000">
                                          <p:stCondLst>
                                            <p:cond delay="676"/>
                                          </p:stCondLst>
                                        </p:cTn>
                                        <p:tgtEl>
                                          <p:spTgt spid="2"/>
                                        </p:tgtEl>
                                      </p:cBhvr>
                                      <p:to x="100000" y="100000"/>
                                    </p:animScale>
                                    <p:animScale>
                                      <p:cBhvr>
                                        <p:cTn id="15" dur="26">
                                          <p:stCondLst>
                                            <p:cond delay="1312"/>
                                          </p:stCondLst>
                                        </p:cTn>
                                        <p:tgtEl>
                                          <p:spTgt spid="2"/>
                                        </p:tgtEl>
                                      </p:cBhvr>
                                      <p:to x="100000" y="80000"/>
                                    </p:animScale>
                                    <p:animScale>
                                      <p:cBhvr>
                                        <p:cTn id="16" dur="166" decel="50000">
                                          <p:stCondLst>
                                            <p:cond delay="1338"/>
                                          </p:stCondLst>
                                        </p:cTn>
                                        <p:tgtEl>
                                          <p:spTgt spid="2"/>
                                        </p:tgtEl>
                                      </p:cBhvr>
                                      <p:to x="100000" y="100000"/>
                                    </p:animScale>
                                    <p:animScale>
                                      <p:cBhvr>
                                        <p:cTn id="17" dur="26">
                                          <p:stCondLst>
                                            <p:cond delay="1642"/>
                                          </p:stCondLst>
                                        </p:cTn>
                                        <p:tgtEl>
                                          <p:spTgt spid="2"/>
                                        </p:tgtEl>
                                      </p:cBhvr>
                                      <p:to x="100000" y="90000"/>
                                    </p:animScale>
                                    <p:animScale>
                                      <p:cBhvr>
                                        <p:cTn id="18" dur="166" decel="50000">
                                          <p:stCondLst>
                                            <p:cond delay="1668"/>
                                          </p:stCondLst>
                                        </p:cTn>
                                        <p:tgtEl>
                                          <p:spTgt spid="2"/>
                                        </p:tgtEl>
                                      </p:cBhvr>
                                      <p:to x="100000" y="100000"/>
                                    </p:animScale>
                                    <p:animScale>
                                      <p:cBhvr>
                                        <p:cTn id="19" dur="26">
                                          <p:stCondLst>
                                            <p:cond delay="1808"/>
                                          </p:stCondLst>
                                        </p:cTn>
                                        <p:tgtEl>
                                          <p:spTgt spid="2"/>
                                        </p:tgtEl>
                                      </p:cBhvr>
                                      <p:to x="100000" y="95000"/>
                                    </p:animScale>
                                    <p:animScale>
                                      <p:cBhvr>
                                        <p:cTn id="20" dur="166" decel="50000">
                                          <p:stCondLst>
                                            <p:cond delay="1834"/>
                                          </p:stCondLst>
                                        </p:cTn>
                                        <p:tgtEl>
                                          <p:spTgt spid="2"/>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14" presetClass="entr" presetSubtype="10" fill="hold" grpId="0" nodeType="clickEffect">
                                  <p:stCondLst>
                                    <p:cond delay="0"/>
                                  </p:stCondLst>
                                  <p:childTnLst>
                                    <p:set>
                                      <p:cBhvr>
                                        <p:cTn id="24" dur="1" fill="hold">
                                          <p:stCondLst>
                                            <p:cond delay="0"/>
                                          </p:stCondLst>
                                        </p:cTn>
                                        <p:tgtEl>
                                          <p:spTgt spid="3">
                                            <p:txEl>
                                              <p:pRg st="0" end="0"/>
                                            </p:txEl>
                                          </p:spTgt>
                                        </p:tgtEl>
                                        <p:attrNameLst>
                                          <p:attrName>style.visibility</p:attrName>
                                        </p:attrNameLst>
                                      </p:cBhvr>
                                      <p:to>
                                        <p:strVal val="visible"/>
                                      </p:to>
                                    </p:set>
                                    <p:animEffect transition="in" filter="randombar(horizontal)">
                                      <p:cBhvr>
                                        <p:cTn id="25" dur="500"/>
                                        <p:tgtEl>
                                          <p:spTgt spid="3">
                                            <p:txEl>
                                              <p:pRg st="0" end="0"/>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14" presetClass="entr" presetSubtype="10" fill="hold" grpId="0" nodeType="clickEffect">
                                  <p:stCondLst>
                                    <p:cond delay="0"/>
                                  </p:stCondLst>
                                  <p:childTnLst>
                                    <p:set>
                                      <p:cBhvr>
                                        <p:cTn id="29" dur="1" fill="hold">
                                          <p:stCondLst>
                                            <p:cond delay="0"/>
                                          </p:stCondLst>
                                        </p:cTn>
                                        <p:tgtEl>
                                          <p:spTgt spid="3">
                                            <p:txEl>
                                              <p:pRg st="1" end="1"/>
                                            </p:txEl>
                                          </p:spTgt>
                                        </p:tgtEl>
                                        <p:attrNameLst>
                                          <p:attrName>style.visibility</p:attrName>
                                        </p:attrNameLst>
                                      </p:cBhvr>
                                      <p:to>
                                        <p:strVal val="visible"/>
                                      </p:to>
                                    </p:set>
                                    <p:animEffect transition="in" filter="randombar(horizontal)">
                                      <p:cBhvr>
                                        <p:cTn id="30" dur="500"/>
                                        <p:tgtEl>
                                          <p:spTgt spid="3">
                                            <p:txEl>
                                              <p:pRg st="1" end="1"/>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14" presetClass="entr" presetSubtype="10" fill="hold" grpId="0" nodeType="clickEffect">
                                  <p:stCondLst>
                                    <p:cond delay="0"/>
                                  </p:stCondLst>
                                  <p:childTnLst>
                                    <p:set>
                                      <p:cBhvr>
                                        <p:cTn id="34" dur="1" fill="hold">
                                          <p:stCondLst>
                                            <p:cond delay="0"/>
                                          </p:stCondLst>
                                        </p:cTn>
                                        <p:tgtEl>
                                          <p:spTgt spid="3">
                                            <p:txEl>
                                              <p:pRg st="3" end="3"/>
                                            </p:txEl>
                                          </p:spTgt>
                                        </p:tgtEl>
                                        <p:attrNameLst>
                                          <p:attrName>style.visibility</p:attrName>
                                        </p:attrNameLst>
                                      </p:cBhvr>
                                      <p:to>
                                        <p:strVal val="visible"/>
                                      </p:to>
                                    </p:set>
                                    <p:animEffect transition="in" filter="randombar(horizontal)">
                                      <p:cBhvr>
                                        <p:cTn id="35" dur="500"/>
                                        <p:tgtEl>
                                          <p:spTgt spid="3">
                                            <p:txEl>
                                              <p:pRg st="3" end="3"/>
                                            </p:txEl>
                                          </p:spTgt>
                                        </p:tgtEl>
                                      </p:cBhvr>
                                    </p:animEffect>
                                  </p:childTnLst>
                                </p:cTn>
                              </p:par>
                            </p:childTnLst>
                          </p:cTn>
                        </p:par>
                      </p:childTnLst>
                    </p:cTn>
                  </p:par>
                  <p:par>
                    <p:cTn id="36" fill="hold">
                      <p:stCondLst>
                        <p:cond delay="indefinite"/>
                      </p:stCondLst>
                      <p:childTnLst>
                        <p:par>
                          <p:cTn id="37" fill="hold">
                            <p:stCondLst>
                              <p:cond delay="0"/>
                            </p:stCondLst>
                            <p:childTnLst>
                              <p:par>
                                <p:cTn id="38" presetID="14" presetClass="entr" presetSubtype="10" fill="hold" grpId="0" nodeType="clickEffect">
                                  <p:stCondLst>
                                    <p:cond delay="0"/>
                                  </p:stCondLst>
                                  <p:childTnLst>
                                    <p:set>
                                      <p:cBhvr>
                                        <p:cTn id="39" dur="1" fill="hold">
                                          <p:stCondLst>
                                            <p:cond delay="0"/>
                                          </p:stCondLst>
                                        </p:cTn>
                                        <p:tgtEl>
                                          <p:spTgt spid="3">
                                            <p:txEl>
                                              <p:pRg st="4" end="4"/>
                                            </p:txEl>
                                          </p:spTgt>
                                        </p:tgtEl>
                                        <p:attrNameLst>
                                          <p:attrName>style.visibility</p:attrName>
                                        </p:attrNameLst>
                                      </p:cBhvr>
                                      <p:to>
                                        <p:strVal val="visible"/>
                                      </p:to>
                                    </p:set>
                                    <p:animEffect transition="in" filter="randombar(horizontal)">
                                      <p:cBhvr>
                                        <p:cTn id="40"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00EDD19-6802-4EC3-95CE-CFFAB042CFD6}"/>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65C8BDC7-C98C-4393-80FB-38D00D40470A}"/>
              </a:ext>
            </a:extLst>
          </p:cNvPr>
          <p:cNvSpPr>
            <a:spLocks noGrp="1"/>
          </p:cNvSpPr>
          <p:nvPr>
            <p:ph type="title"/>
          </p:nvPr>
        </p:nvSpPr>
        <p:spPr>
          <a:xfrm>
            <a:off x="838200" y="365125"/>
            <a:ext cx="10515600" cy="1325563"/>
          </a:xfrm>
        </p:spPr>
        <p:txBody>
          <a:bodyPr>
            <a:normAutofit/>
          </a:bodyPr>
          <a:lstStyle/>
          <a:p>
            <a:r>
              <a:rPr lang="en-GB" sz="5400" dirty="0">
                <a:latin typeface="Baskerville Old Face" panose="02020602080505020303" pitchFamily="18" charset="0"/>
              </a:rPr>
              <a:t>Cubic and the Algebraic Beyond</a:t>
            </a:r>
          </a:p>
        </p:txBody>
      </p:sp>
      <p:sp>
        <p:nvSpPr>
          <p:cNvPr id="10"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onnsiteX0" fmla="*/ 0 w 10853928"/>
              <a:gd name="connsiteY0" fmla="*/ 0 h 18288"/>
              <a:gd name="connsiteX1" fmla="*/ 461292 w 10853928"/>
              <a:gd name="connsiteY1" fmla="*/ 0 h 18288"/>
              <a:gd name="connsiteX2" fmla="*/ 1139662 w 10853928"/>
              <a:gd name="connsiteY2" fmla="*/ 0 h 18288"/>
              <a:gd name="connsiteX3" fmla="*/ 1926572 w 10853928"/>
              <a:gd name="connsiteY3" fmla="*/ 0 h 18288"/>
              <a:gd name="connsiteX4" fmla="*/ 2279325 w 10853928"/>
              <a:gd name="connsiteY4" fmla="*/ 0 h 18288"/>
              <a:gd name="connsiteX5" fmla="*/ 2632078 w 10853928"/>
              <a:gd name="connsiteY5" fmla="*/ 0 h 18288"/>
              <a:gd name="connsiteX6" fmla="*/ 3527527 w 10853928"/>
              <a:gd name="connsiteY6" fmla="*/ 0 h 18288"/>
              <a:gd name="connsiteX7" fmla="*/ 4205897 w 10853928"/>
              <a:gd name="connsiteY7" fmla="*/ 0 h 18288"/>
              <a:gd name="connsiteX8" fmla="*/ 4558650 w 10853928"/>
              <a:gd name="connsiteY8" fmla="*/ 0 h 18288"/>
              <a:gd name="connsiteX9" fmla="*/ 5237020 w 10853928"/>
              <a:gd name="connsiteY9" fmla="*/ 0 h 18288"/>
              <a:gd name="connsiteX10" fmla="*/ 6132469 w 10853928"/>
              <a:gd name="connsiteY10" fmla="*/ 0 h 18288"/>
              <a:gd name="connsiteX11" fmla="*/ 6702301 w 10853928"/>
              <a:gd name="connsiteY11" fmla="*/ 0 h 18288"/>
              <a:gd name="connsiteX12" fmla="*/ 7272132 w 10853928"/>
              <a:gd name="connsiteY12" fmla="*/ 0 h 18288"/>
              <a:gd name="connsiteX13" fmla="*/ 7950502 w 10853928"/>
              <a:gd name="connsiteY13" fmla="*/ 0 h 18288"/>
              <a:gd name="connsiteX14" fmla="*/ 8737412 w 10853928"/>
              <a:gd name="connsiteY14" fmla="*/ 0 h 18288"/>
              <a:gd name="connsiteX15" fmla="*/ 9524322 w 10853928"/>
              <a:gd name="connsiteY15" fmla="*/ 0 h 18288"/>
              <a:gd name="connsiteX16" fmla="*/ 10853928 w 10853928"/>
              <a:gd name="connsiteY16" fmla="*/ 0 h 18288"/>
              <a:gd name="connsiteX17" fmla="*/ 10853928 w 10853928"/>
              <a:gd name="connsiteY17" fmla="*/ 18288 h 18288"/>
              <a:gd name="connsiteX18" fmla="*/ 10392636 w 10853928"/>
              <a:gd name="connsiteY18" fmla="*/ 18288 h 18288"/>
              <a:gd name="connsiteX19" fmla="*/ 9497187 w 10853928"/>
              <a:gd name="connsiteY19" fmla="*/ 18288 h 18288"/>
              <a:gd name="connsiteX20" fmla="*/ 8818817 w 10853928"/>
              <a:gd name="connsiteY20" fmla="*/ 18288 h 18288"/>
              <a:gd name="connsiteX21" fmla="*/ 8466064 w 10853928"/>
              <a:gd name="connsiteY21" fmla="*/ 18288 h 18288"/>
              <a:gd name="connsiteX22" fmla="*/ 7787693 w 10853928"/>
              <a:gd name="connsiteY22" fmla="*/ 18288 h 18288"/>
              <a:gd name="connsiteX23" fmla="*/ 7217862 w 10853928"/>
              <a:gd name="connsiteY23" fmla="*/ 18288 h 18288"/>
              <a:gd name="connsiteX24" fmla="*/ 6648031 w 10853928"/>
              <a:gd name="connsiteY24" fmla="*/ 18288 h 18288"/>
              <a:gd name="connsiteX25" fmla="*/ 6078200 w 10853928"/>
              <a:gd name="connsiteY25" fmla="*/ 18288 h 18288"/>
              <a:gd name="connsiteX26" fmla="*/ 5508368 w 10853928"/>
              <a:gd name="connsiteY26" fmla="*/ 18288 h 18288"/>
              <a:gd name="connsiteX27" fmla="*/ 4721459 w 10853928"/>
              <a:gd name="connsiteY27" fmla="*/ 18288 h 18288"/>
              <a:gd name="connsiteX28" fmla="*/ 4043088 w 10853928"/>
              <a:gd name="connsiteY28" fmla="*/ 18288 h 18288"/>
              <a:gd name="connsiteX29" fmla="*/ 3690336 w 10853928"/>
              <a:gd name="connsiteY29" fmla="*/ 18288 h 18288"/>
              <a:gd name="connsiteX30" fmla="*/ 3120504 w 10853928"/>
              <a:gd name="connsiteY30" fmla="*/ 18288 h 18288"/>
              <a:gd name="connsiteX31" fmla="*/ 2333595 w 10853928"/>
              <a:gd name="connsiteY31" fmla="*/ 18288 h 18288"/>
              <a:gd name="connsiteX32" fmla="*/ 1872303 w 10853928"/>
              <a:gd name="connsiteY32" fmla="*/ 18288 h 18288"/>
              <a:gd name="connsiteX33" fmla="*/ 976854 w 10853928"/>
              <a:gd name="connsiteY33" fmla="*/ 18288 h 18288"/>
              <a:gd name="connsiteX34" fmla="*/ 0 w 10853928"/>
              <a:gd name="connsiteY34" fmla="*/ 18288 h 18288"/>
              <a:gd name="connsiteX35" fmla="*/ 0 w 10853928"/>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xmln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8F052B18-86A2-4B25-96E7-BCAEFA113B5D}"/>
              </a:ext>
            </a:extLst>
          </p:cNvPr>
          <p:cNvSpPr>
            <a:spLocks noGrp="1"/>
          </p:cNvSpPr>
          <p:nvPr>
            <p:ph idx="1"/>
          </p:nvPr>
        </p:nvSpPr>
        <p:spPr>
          <a:xfrm>
            <a:off x="838200" y="1929384"/>
            <a:ext cx="10515600" cy="4251960"/>
          </a:xfrm>
        </p:spPr>
        <p:txBody>
          <a:bodyPr>
            <a:normAutofit/>
          </a:bodyPr>
          <a:lstStyle/>
          <a:p>
            <a:r>
              <a:rPr lang="en-GB" sz="2200" b="1" dirty="0">
                <a:latin typeface="Baskerville Old Face" panose="02020602080505020303" pitchFamily="18" charset="0"/>
              </a:rPr>
              <a:t>Al-</a:t>
            </a:r>
            <a:r>
              <a:rPr lang="en-GB" sz="2200" b="1" dirty="0" err="1">
                <a:latin typeface="Baskerville Old Face" panose="02020602080505020303" pitchFamily="18" charset="0"/>
              </a:rPr>
              <a:t>Karaji</a:t>
            </a:r>
            <a:r>
              <a:rPr lang="en-GB" sz="2200" b="1" dirty="0">
                <a:latin typeface="Baskerville Old Face" panose="02020602080505020303" pitchFamily="18" charset="0"/>
              </a:rPr>
              <a:t>, Omar Khayyam </a:t>
            </a:r>
            <a:r>
              <a:rPr lang="en-GB" sz="2200" dirty="0">
                <a:latin typeface="Baskerville Old Face" panose="02020602080505020303" pitchFamily="18" charset="0"/>
              </a:rPr>
              <a:t>– work on the cubic, proof by induction.</a:t>
            </a:r>
          </a:p>
          <a:p>
            <a:r>
              <a:rPr lang="en-GB" sz="2200" b="1" dirty="0">
                <a:latin typeface="Baskerville Old Face" panose="02020602080505020303" pitchFamily="18" charset="0"/>
              </a:rPr>
              <a:t>Abu Kamil </a:t>
            </a:r>
            <a:r>
              <a:rPr lang="en-GB" sz="2200" dirty="0">
                <a:latin typeface="Baskerville Old Face" panose="02020602080505020303" pitchFamily="18" charset="0"/>
              </a:rPr>
              <a:t>was the first to accept irrational solutions and refined the concept of numbers.</a:t>
            </a:r>
          </a:p>
          <a:p>
            <a:r>
              <a:rPr lang="en-GB" sz="2200" dirty="0">
                <a:latin typeface="Baskerville Old Face" panose="02020602080505020303" pitchFamily="18" charset="0"/>
              </a:rPr>
              <a:t>Italian mathematicians added numerical solutions for cubic and biquadratic equations.</a:t>
            </a:r>
          </a:p>
          <a:p>
            <a:r>
              <a:rPr lang="en-GB" sz="2200" dirty="0">
                <a:latin typeface="Baskerville Old Face" panose="02020602080505020303" pitchFamily="18" charset="0"/>
              </a:rPr>
              <a:t>Gradually developed into the study of the character of the roots.</a:t>
            </a:r>
          </a:p>
          <a:p>
            <a:r>
              <a:rPr lang="en-GB" sz="2200" b="1" dirty="0" err="1">
                <a:latin typeface="Baskerville Old Face" panose="02020602080505020303" pitchFamily="18" charset="0"/>
              </a:rPr>
              <a:t>Decartes</a:t>
            </a:r>
            <a:r>
              <a:rPr lang="en-GB" sz="2200" b="1" dirty="0">
                <a:latin typeface="Baskerville Old Face" panose="02020602080505020303" pitchFamily="18" charset="0"/>
              </a:rPr>
              <a:t> </a:t>
            </a:r>
            <a:r>
              <a:rPr lang="en-GB" sz="2200" dirty="0">
                <a:latin typeface="Baskerville Old Face" panose="02020602080505020303" pitchFamily="18" charset="0"/>
              </a:rPr>
              <a:t>introduced mathematical notation.</a:t>
            </a:r>
          </a:p>
          <a:p>
            <a:r>
              <a:rPr lang="en-GB" sz="2200" b="1" dirty="0">
                <a:latin typeface="Baskerville Old Face" panose="02020602080505020303" pitchFamily="18" charset="0"/>
              </a:rPr>
              <a:t>Girard </a:t>
            </a:r>
            <a:r>
              <a:rPr lang="en-GB" sz="2200" dirty="0">
                <a:latin typeface="Baskerville Old Face" panose="02020602080505020303" pitchFamily="18" charset="0"/>
              </a:rPr>
              <a:t>and </a:t>
            </a:r>
            <a:r>
              <a:rPr lang="en-GB" sz="2200" b="1" dirty="0">
                <a:latin typeface="Baskerville Old Face" panose="02020602080505020303" pitchFamily="18" charset="0"/>
              </a:rPr>
              <a:t>Descartes</a:t>
            </a:r>
            <a:r>
              <a:rPr lang="en-GB" sz="2200" dirty="0">
                <a:latin typeface="Baskerville Old Face" panose="02020602080505020303" pitchFamily="18" charset="0"/>
              </a:rPr>
              <a:t> concluded that an equation of n degree can have no more than n roots.</a:t>
            </a:r>
          </a:p>
          <a:p>
            <a:r>
              <a:rPr lang="en-GB" sz="2200" dirty="0">
                <a:latin typeface="Baskerville Old Face" panose="02020602080505020303" pitchFamily="18" charset="0"/>
              </a:rPr>
              <a:t>Fundamental theorem of algebra proven by </a:t>
            </a:r>
            <a:r>
              <a:rPr lang="en-GB" sz="2200" b="1" dirty="0">
                <a:latin typeface="Baskerville Old Face" panose="02020602080505020303" pitchFamily="18" charset="0"/>
              </a:rPr>
              <a:t>Gauss</a:t>
            </a:r>
            <a:r>
              <a:rPr lang="en-GB" sz="2200" dirty="0">
                <a:latin typeface="Baskerville Old Face" panose="02020602080505020303" pitchFamily="18" charset="0"/>
              </a:rPr>
              <a:t> in 1799.</a:t>
            </a:r>
          </a:p>
        </p:txBody>
      </p:sp>
    </p:spTree>
    <p:extLst>
      <p:ext uri="{BB962C8B-B14F-4D97-AF65-F5344CB8AC3E}">
        <p14:creationId xmlns:p14="http://schemas.microsoft.com/office/powerpoint/2010/main" val="4096145494"/>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p:cTn id="21"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3">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 calcmode="lin" valueType="num">
                                      <p:cBhvr>
                                        <p:cTn id="28"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3">
                                            <p:txEl>
                                              <p:pRg st="3" end="3"/>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grpId="0"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 calcmode="lin" valueType="num">
                                      <p:cBhvr>
                                        <p:cTn id="35"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36" dur="500" fill="hold"/>
                                        <p:tgtEl>
                                          <p:spTgt spid="3">
                                            <p:txEl>
                                              <p:pRg st="4" end="4"/>
                                            </p:txEl>
                                          </p:spTgt>
                                        </p:tgtEl>
                                        <p:attrNameLst>
                                          <p:attrName>ppt_h</p:attrName>
                                        </p:attrNameLst>
                                      </p:cBhvr>
                                      <p:tavLst>
                                        <p:tav tm="0">
                                          <p:val>
                                            <p:fltVal val="0"/>
                                          </p:val>
                                        </p:tav>
                                        <p:tav tm="100000">
                                          <p:val>
                                            <p:strVal val="#ppt_h"/>
                                          </p:val>
                                        </p:tav>
                                      </p:tavLst>
                                    </p:anim>
                                    <p:animEffect transition="in" filter="fade">
                                      <p:cBhvr>
                                        <p:cTn id="37" dur="500"/>
                                        <p:tgtEl>
                                          <p:spTgt spid="3">
                                            <p:txEl>
                                              <p:pRg st="4" end="4"/>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53" presetClass="entr" presetSubtype="16" fill="hold" grpId="0" nodeType="clickEffect">
                                  <p:stCondLst>
                                    <p:cond delay="0"/>
                                  </p:stCondLst>
                                  <p:childTnLst>
                                    <p:set>
                                      <p:cBhvr>
                                        <p:cTn id="41" dur="1" fill="hold">
                                          <p:stCondLst>
                                            <p:cond delay="0"/>
                                          </p:stCondLst>
                                        </p:cTn>
                                        <p:tgtEl>
                                          <p:spTgt spid="3">
                                            <p:txEl>
                                              <p:pRg st="5" end="5"/>
                                            </p:txEl>
                                          </p:spTgt>
                                        </p:tgtEl>
                                        <p:attrNameLst>
                                          <p:attrName>style.visibility</p:attrName>
                                        </p:attrNameLst>
                                      </p:cBhvr>
                                      <p:to>
                                        <p:strVal val="visible"/>
                                      </p:to>
                                    </p:set>
                                    <p:anim calcmode="lin" valueType="num">
                                      <p:cBhvr>
                                        <p:cTn id="42" dur="500" fill="hold"/>
                                        <p:tgtEl>
                                          <p:spTgt spid="3">
                                            <p:txEl>
                                              <p:pRg st="5" end="5"/>
                                            </p:txEl>
                                          </p:spTgt>
                                        </p:tgtEl>
                                        <p:attrNameLst>
                                          <p:attrName>ppt_w</p:attrName>
                                        </p:attrNameLst>
                                      </p:cBhvr>
                                      <p:tavLst>
                                        <p:tav tm="0">
                                          <p:val>
                                            <p:fltVal val="0"/>
                                          </p:val>
                                        </p:tav>
                                        <p:tav tm="100000">
                                          <p:val>
                                            <p:strVal val="#ppt_w"/>
                                          </p:val>
                                        </p:tav>
                                      </p:tavLst>
                                    </p:anim>
                                    <p:anim calcmode="lin" valueType="num">
                                      <p:cBhvr>
                                        <p:cTn id="43" dur="500" fill="hold"/>
                                        <p:tgtEl>
                                          <p:spTgt spid="3">
                                            <p:txEl>
                                              <p:pRg st="5" end="5"/>
                                            </p:txEl>
                                          </p:spTgt>
                                        </p:tgtEl>
                                        <p:attrNameLst>
                                          <p:attrName>ppt_h</p:attrName>
                                        </p:attrNameLst>
                                      </p:cBhvr>
                                      <p:tavLst>
                                        <p:tav tm="0">
                                          <p:val>
                                            <p:fltVal val="0"/>
                                          </p:val>
                                        </p:tav>
                                        <p:tav tm="100000">
                                          <p:val>
                                            <p:strVal val="#ppt_h"/>
                                          </p:val>
                                        </p:tav>
                                      </p:tavLst>
                                    </p:anim>
                                    <p:animEffect transition="in" filter="fade">
                                      <p:cBhvr>
                                        <p:cTn id="44" dur="500"/>
                                        <p:tgtEl>
                                          <p:spTgt spid="3">
                                            <p:txEl>
                                              <p:pRg st="5" end="5"/>
                                            </p:txEl>
                                          </p:spTgt>
                                        </p:tgtEl>
                                      </p:cBhvr>
                                    </p:animEffect>
                                  </p:childTnLst>
                                </p:cTn>
                              </p:par>
                            </p:childTnLst>
                          </p:cTn>
                        </p:par>
                      </p:childTnLst>
                    </p:cTn>
                  </p:par>
                  <p:par>
                    <p:cTn id="45" fill="hold">
                      <p:stCondLst>
                        <p:cond delay="indefinite"/>
                      </p:stCondLst>
                      <p:childTnLst>
                        <p:par>
                          <p:cTn id="46" fill="hold">
                            <p:stCondLst>
                              <p:cond delay="0"/>
                            </p:stCondLst>
                            <p:childTnLst>
                              <p:par>
                                <p:cTn id="47" presetID="53" presetClass="entr" presetSubtype="16" fill="hold" grpId="0" nodeType="click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 calcmode="lin" valueType="num">
                                      <p:cBhvr>
                                        <p:cTn id="49" dur="500" fill="hold"/>
                                        <p:tgtEl>
                                          <p:spTgt spid="3">
                                            <p:txEl>
                                              <p:pRg st="6" end="6"/>
                                            </p:txEl>
                                          </p:spTgt>
                                        </p:tgtEl>
                                        <p:attrNameLst>
                                          <p:attrName>ppt_w</p:attrName>
                                        </p:attrNameLst>
                                      </p:cBhvr>
                                      <p:tavLst>
                                        <p:tav tm="0">
                                          <p:val>
                                            <p:fltVal val="0"/>
                                          </p:val>
                                        </p:tav>
                                        <p:tav tm="100000">
                                          <p:val>
                                            <p:strVal val="#ppt_w"/>
                                          </p:val>
                                        </p:tav>
                                      </p:tavLst>
                                    </p:anim>
                                    <p:anim calcmode="lin" valueType="num">
                                      <p:cBhvr>
                                        <p:cTn id="50" dur="500" fill="hold"/>
                                        <p:tgtEl>
                                          <p:spTgt spid="3">
                                            <p:txEl>
                                              <p:pRg st="6" end="6"/>
                                            </p:txEl>
                                          </p:spTgt>
                                        </p:tgtEl>
                                        <p:attrNameLst>
                                          <p:attrName>ppt_h</p:attrName>
                                        </p:attrNameLst>
                                      </p:cBhvr>
                                      <p:tavLst>
                                        <p:tav tm="0">
                                          <p:val>
                                            <p:fltVal val="0"/>
                                          </p:val>
                                        </p:tav>
                                        <p:tav tm="100000">
                                          <p:val>
                                            <p:strVal val="#ppt_h"/>
                                          </p:val>
                                        </p:tav>
                                      </p:tavLst>
                                    </p:anim>
                                    <p:animEffect transition="in" filter="fade">
                                      <p:cBhvr>
                                        <p:cTn id="51"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00EDD19-6802-4EC3-95CE-CFFAB042CFD6}"/>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4FA32F77-5974-461B-A65E-C68119B733FF}"/>
              </a:ext>
            </a:extLst>
          </p:cNvPr>
          <p:cNvSpPr>
            <a:spLocks noGrp="1"/>
          </p:cNvSpPr>
          <p:nvPr>
            <p:ph type="title"/>
          </p:nvPr>
        </p:nvSpPr>
        <p:spPr>
          <a:xfrm>
            <a:off x="838200" y="365125"/>
            <a:ext cx="10515600" cy="1325563"/>
          </a:xfrm>
        </p:spPr>
        <p:txBody>
          <a:bodyPr>
            <a:normAutofit/>
          </a:bodyPr>
          <a:lstStyle/>
          <a:p>
            <a:r>
              <a:rPr lang="en-GB" sz="5400" dirty="0">
                <a:latin typeface="Baskerville Old Face" panose="02020602080505020303" pitchFamily="18" charset="0"/>
              </a:rPr>
              <a:t>Introspective Look at Academia</a:t>
            </a:r>
          </a:p>
        </p:txBody>
      </p:sp>
      <p:sp>
        <p:nvSpPr>
          <p:cNvPr id="10"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onnsiteX0" fmla="*/ 0 w 10853928"/>
              <a:gd name="connsiteY0" fmla="*/ 0 h 18288"/>
              <a:gd name="connsiteX1" fmla="*/ 461292 w 10853928"/>
              <a:gd name="connsiteY1" fmla="*/ 0 h 18288"/>
              <a:gd name="connsiteX2" fmla="*/ 1139662 w 10853928"/>
              <a:gd name="connsiteY2" fmla="*/ 0 h 18288"/>
              <a:gd name="connsiteX3" fmla="*/ 1926572 w 10853928"/>
              <a:gd name="connsiteY3" fmla="*/ 0 h 18288"/>
              <a:gd name="connsiteX4" fmla="*/ 2279325 w 10853928"/>
              <a:gd name="connsiteY4" fmla="*/ 0 h 18288"/>
              <a:gd name="connsiteX5" fmla="*/ 2632078 w 10853928"/>
              <a:gd name="connsiteY5" fmla="*/ 0 h 18288"/>
              <a:gd name="connsiteX6" fmla="*/ 3527527 w 10853928"/>
              <a:gd name="connsiteY6" fmla="*/ 0 h 18288"/>
              <a:gd name="connsiteX7" fmla="*/ 4205897 w 10853928"/>
              <a:gd name="connsiteY7" fmla="*/ 0 h 18288"/>
              <a:gd name="connsiteX8" fmla="*/ 4558650 w 10853928"/>
              <a:gd name="connsiteY8" fmla="*/ 0 h 18288"/>
              <a:gd name="connsiteX9" fmla="*/ 5237020 w 10853928"/>
              <a:gd name="connsiteY9" fmla="*/ 0 h 18288"/>
              <a:gd name="connsiteX10" fmla="*/ 6132469 w 10853928"/>
              <a:gd name="connsiteY10" fmla="*/ 0 h 18288"/>
              <a:gd name="connsiteX11" fmla="*/ 6702301 w 10853928"/>
              <a:gd name="connsiteY11" fmla="*/ 0 h 18288"/>
              <a:gd name="connsiteX12" fmla="*/ 7272132 w 10853928"/>
              <a:gd name="connsiteY12" fmla="*/ 0 h 18288"/>
              <a:gd name="connsiteX13" fmla="*/ 7950502 w 10853928"/>
              <a:gd name="connsiteY13" fmla="*/ 0 h 18288"/>
              <a:gd name="connsiteX14" fmla="*/ 8737412 w 10853928"/>
              <a:gd name="connsiteY14" fmla="*/ 0 h 18288"/>
              <a:gd name="connsiteX15" fmla="*/ 9524322 w 10853928"/>
              <a:gd name="connsiteY15" fmla="*/ 0 h 18288"/>
              <a:gd name="connsiteX16" fmla="*/ 10853928 w 10853928"/>
              <a:gd name="connsiteY16" fmla="*/ 0 h 18288"/>
              <a:gd name="connsiteX17" fmla="*/ 10853928 w 10853928"/>
              <a:gd name="connsiteY17" fmla="*/ 18288 h 18288"/>
              <a:gd name="connsiteX18" fmla="*/ 10392636 w 10853928"/>
              <a:gd name="connsiteY18" fmla="*/ 18288 h 18288"/>
              <a:gd name="connsiteX19" fmla="*/ 9497187 w 10853928"/>
              <a:gd name="connsiteY19" fmla="*/ 18288 h 18288"/>
              <a:gd name="connsiteX20" fmla="*/ 8818817 w 10853928"/>
              <a:gd name="connsiteY20" fmla="*/ 18288 h 18288"/>
              <a:gd name="connsiteX21" fmla="*/ 8466064 w 10853928"/>
              <a:gd name="connsiteY21" fmla="*/ 18288 h 18288"/>
              <a:gd name="connsiteX22" fmla="*/ 7787693 w 10853928"/>
              <a:gd name="connsiteY22" fmla="*/ 18288 h 18288"/>
              <a:gd name="connsiteX23" fmla="*/ 7217862 w 10853928"/>
              <a:gd name="connsiteY23" fmla="*/ 18288 h 18288"/>
              <a:gd name="connsiteX24" fmla="*/ 6648031 w 10853928"/>
              <a:gd name="connsiteY24" fmla="*/ 18288 h 18288"/>
              <a:gd name="connsiteX25" fmla="*/ 6078200 w 10853928"/>
              <a:gd name="connsiteY25" fmla="*/ 18288 h 18288"/>
              <a:gd name="connsiteX26" fmla="*/ 5508368 w 10853928"/>
              <a:gd name="connsiteY26" fmla="*/ 18288 h 18288"/>
              <a:gd name="connsiteX27" fmla="*/ 4721459 w 10853928"/>
              <a:gd name="connsiteY27" fmla="*/ 18288 h 18288"/>
              <a:gd name="connsiteX28" fmla="*/ 4043088 w 10853928"/>
              <a:gd name="connsiteY28" fmla="*/ 18288 h 18288"/>
              <a:gd name="connsiteX29" fmla="*/ 3690336 w 10853928"/>
              <a:gd name="connsiteY29" fmla="*/ 18288 h 18288"/>
              <a:gd name="connsiteX30" fmla="*/ 3120504 w 10853928"/>
              <a:gd name="connsiteY30" fmla="*/ 18288 h 18288"/>
              <a:gd name="connsiteX31" fmla="*/ 2333595 w 10853928"/>
              <a:gd name="connsiteY31" fmla="*/ 18288 h 18288"/>
              <a:gd name="connsiteX32" fmla="*/ 1872303 w 10853928"/>
              <a:gd name="connsiteY32" fmla="*/ 18288 h 18288"/>
              <a:gd name="connsiteX33" fmla="*/ 976854 w 10853928"/>
              <a:gd name="connsiteY33" fmla="*/ 18288 h 18288"/>
              <a:gd name="connsiteX34" fmla="*/ 0 w 10853928"/>
              <a:gd name="connsiteY34" fmla="*/ 18288 h 18288"/>
              <a:gd name="connsiteX35" fmla="*/ 0 w 10853928"/>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xmln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0586DB71-CFBC-47E6-B65B-C68A396B3DAC}"/>
              </a:ext>
            </a:extLst>
          </p:cNvPr>
          <p:cNvSpPr>
            <a:spLocks noGrp="1"/>
          </p:cNvSpPr>
          <p:nvPr>
            <p:ph idx="1"/>
          </p:nvPr>
        </p:nvSpPr>
        <p:spPr>
          <a:xfrm>
            <a:off x="838200" y="1929384"/>
            <a:ext cx="10515600" cy="4251960"/>
          </a:xfrm>
        </p:spPr>
        <p:txBody>
          <a:bodyPr>
            <a:normAutofit/>
          </a:bodyPr>
          <a:lstStyle/>
          <a:p>
            <a:r>
              <a:rPr lang="en-GB" sz="2200" dirty="0">
                <a:latin typeface="Baskerville Old Face" panose="02020602080505020303" pitchFamily="18" charset="0"/>
              </a:rPr>
              <a:t>Misconceptions of mathematics and culture.</a:t>
            </a:r>
          </a:p>
          <a:p>
            <a:r>
              <a:rPr lang="en-GB" sz="2200" dirty="0">
                <a:latin typeface="Baskerville Old Face" panose="02020602080505020303" pitchFamily="18" charset="0"/>
              </a:rPr>
              <a:t>Why is a history that has barely been shaped in Europe presented like it has?</a:t>
            </a:r>
          </a:p>
          <a:p>
            <a:r>
              <a:rPr lang="en-GB" sz="2200" dirty="0">
                <a:latin typeface="Baskerville Old Face" panose="02020602080505020303" pitchFamily="18" charset="0"/>
              </a:rPr>
              <a:t>Diversity within the works and within the academy.</a:t>
            </a:r>
          </a:p>
          <a:p>
            <a:r>
              <a:rPr lang="en-GB" sz="2200" dirty="0">
                <a:latin typeface="Baskerville Old Face" panose="02020602080505020303" pitchFamily="18" charset="0"/>
              </a:rPr>
              <a:t>How have our questions been answered?</a:t>
            </a:r>
          </a:p>
          <a:p>
            <a:r>
              <a:rPr lang="en-GB" sz="2200" dirty="0">
                <a:latin typeface="Baskerville Old Face" panose="02020602080505020303" pitchFamily="18" charset="0"/>
              </a:rPr>
              <a:t>How do we change the narrative?</a:t>
            </a:r>
          </a:p>
        </p:txBody>
      </p:sp>
    </p:spTree>
    <p:extLst>
      <p:ext uri="{BB962C8B-B14F-4D97-AF65-F5344CB8AC3E}">
        <p14:creationId xmlns:p14="http://schemas.microsoft.com/office/powerpoint/2010/main" val="1212931234"/>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2" presetClass="entr" presetSubtype="4" fill="hold" grpId="0"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wipe(down)">
                                      <p:cBhvr>
                                        <p:cTn id="14" dur="500"/>
                                        <p:tgtEl>
                                          <p:spTgt spid="3">
                                            <p:txEl>
                                              <p:pRg st="0" end="0"/>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2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Effect transition="in" filter="wipe(down)">
                                      <p:cBhvr>
                                        <p:cTn id="19" dur="500"/>
                                        <p:tgtEl>
                                          <p:spTgt spid="3">
                                            <p:txEl>
                                              <p:pRg st="1" end="1"/>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22" presetClass="entr" presetSubtype="4" fill="hold" grpId="0" nodeType="clickEffect">
                                  <p:stCondLst>
                                    <p:cond delay="0"/>
                                  </p:stCondLst>
                                  <p:childTnLst>
                                    <p:set>
                                      <p:cBhvr>
                                        <p:cTn id="23" dur="1" fill="hold">
                                          <p:stCondLst>
                                            <p:cond delay="0"/>
                                          </p:stCondLst>
                                        </p:cTn>
                                        <p:tgtEl>
                                          <p:spTgt spid="3">
                                            <p:txEl>
                                              <p:pRg st="2" end="2"/>
                                            </p:txEl>
                                          </p:spTgt>
                                        </p:tgtEl>
                                        <p:attrNameLst>
                                          <p:attrName>style.visibility</p:attrName>
                                        </p:attrNameLst>
                                      </p:cBhvr>
                                      <p:to>
                                        <p:strVal val="visible"/>
                                      </p:to>
                                    </p:set>
                                    <p:animEffect transition="in" filter="wipe(down)">
                                      <p:cBhvr>
                                        <p:cTn id="24" dur="500"/>
                                        <p:tgtEl>
                                          <p:spTgt spid="3">
                                            <p:txEl>
                                              <p:pRg st="2" end="2"/>
                                            </p:txEl>
                                          </p:spTgt>
                                        </p:tgtEl>
                                      </p:cBhvr>
                                    </p:animEffect>
                                  </p:childTnLst>
                                </p:cTn>
                              </p:par>
                            </p:childTnLst>
                          </p:cTn>
                        </p:par>
                      </p:childTnLst>
                    </p:cTn>
                  </p:par>
                  <p:par>
                    <p:cTn id="25" fill="hold">
                      <p:stCondLst>
                        <p:cond delay="indefinite"/>
                      </p:stCondLst>
                      <p:childTnLst>
                        <p:par>
                          <p:cTn id="26" fill="hold">
                            <p:stCondLst>
                              <p:cond delay="0"/>
                            </p:stCondLst>
                            <p:childTnLst>
                              <p:par>
                                <p:cTn id="27" presetID="22" presetClass="entr" presetSubtype="4" fill="hold" grpId="0" nodeType="clickEffect">
                                  <p:stCondLst>
                                    <p:cond delay="0"/>
                                  </p:stCondLst>
                                  <p:childTnLst>
                                    <p:set>
                                      <p:cBhvr>
                                        <p:cTn id="28" dur="1" fill="hold">
                                          <p:stCondLst>
                                            <p:cond delay="0"/>
                                          </p:stCondLst>
                                        </p:cTn>
                                        <p:tgtEl>
                                          <p:spTgt spid="3">
                                            <p:txEl>
                                              <p:pRg st="3" end="3"/>
                                            </p:txEl>
                                          </p:spTgt>
                                        </p:tgtEl>
                                        <p:attrNameLst>
                                          <p:attrName>style.visibility</p:attrName>
                                        </p:attrNameLst>
                                      </p:cBhvr>
                                      <p:to>
                                        <p:strVal val="visible"/>
                                      </p:to>
                                    </p:set>
                                    <p:animEffect transition="in" filter="wipe(down)">
                                      <p:cBhvr>
                                        <p:cTn id="29" dur="500"/>
                                        <p:tgtEl>
                                          <p:spTgt spid="3">
                                            <p:txEl>
                                              <p:pRg st="3" end="3"/>
                                            </p:txEl>
                                          </p:spTgt>
                                        </p:tgtEl>
                                      </p:cBhvr>
                                    </p:animEffect>
                                  </p:childTnLst>
                                </p:cTn>
                              </p:par>
                            </p:childTnLst>
                          </p:cTn>
                        </p:par>
                      </p:childTnLst>
                    </p:cTn>
                  </p:par>
                  <p:par>
                    <p:cTn id="30" fill="hold">
                      <p:stCondLst>
                        <p:cond delay="indefinite"/>
                      </p:stCondLst>
                      <p:childTnLst>
                        <p:par>
                          <p:cTn id="31" fill="hold">
                            <p:stCondLst>
                              <p:cond delay="0"/>
                            </p:stCondLst>
                            <p:childTnLst>
                              <p:par>
                                <p:cTn id="32" presetID="22" presetClass="entr" presetSubtype="4" fill="hold" grpId="0" nodeType="clickEffect">
                                  <p:stCondLst>
                                    <p:cond delay="0"/>
                                  </p:stCondLst>
                                  <p:childTnLst>
                                    <p:set>
                                      <p:cBhvr>
                                        <p:cTn id="33" dur="1" fill="hold">
                                          <p:stCondLst>
                                            <p:cond delay="0"/>
                                          </p:stCondLst>
                                        </p:cTn>
                                        <p:tgtEl>
                                          <p:spTgt spid="3">
                                            <p:txEl>
                                              <p:pRg st="4" end="4"/>
                                            </p:txEl>
                                          </p:spTgt>
                                        </p:tgtEl>
                                        <p:attrNameLst>
                                          <p:attrName>style.visibility</p:attrName>
                                        </p:attrNameLst>
                                      </p:cBhvr>
                                      <p:to>
                                        <p:strVal val="visible"/>
                                      </p:to>
                                    </p:set>
                                    <p:animEffect transition="in" filter="wipe(down)">
                                      <p:cBhvr>
                                        <p:cTn id="34"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7" name="Rectangle 6">
            <a:extLst>
              <a:ext uri="{FF2B5EF4-FFF2-40B4-BE49-F238E27FC236}">
                <a16:creationId xmlns:a16="http://schemas.microsoft.com/office/drawing/2014/main" id="{C27D7A02-907B-496F-BA7E-AA3780733CA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0FBA5268-0AE7-4CAD-9537-D0EB09E76406}"/>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088D065B-39DA-4077-B9CF-E489CE4C0169}"/>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85800" y="685800"/>
            <a:ext cx="10820400" cy="54864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2A7FDC98-9F68-4F91-8901-CF059FB6C5C8}"/>
              </a:ext>
            </a:extLst>
          </p:cNvPr>
          <p:cNvSpPr>
            <a:spLocks noGrp="1"/>
          </p:cNvSpPr>
          <p:nvPr>
            <p:ph type="title"/>
          </p:nvPr>
        </p:nvSpPr>
        <p:spPr>
          <a:xfrm>
            <a:off x="2659529" y="2085788"/>
            <a:ext cx="6884895" cy="1496649"/>
          </a:xfrm>
        </p:spPr>
        <p:txBody>
          <a:bodyPr vert="horz" lIns="91440" tIns="45720" rIns="91440" bIns="45720" rtlCol="0" anchor="b">
            <a:normAutofit/>
          </a:bodyPr>
          <a:lstStyle/>
          <a:p>
            <a:pPr algn="ctr"/>
            <a:r>
              <a:rPr lang="en-US" sz="3200" kern="1200" dirty="0">
                <a:solidFill>
                  <a:schemeClr val="tx1">
                    <a:lumMod val="65000"/>
                    <a:lumOff val="35000"/>
                  </a:schemeClr>
                </a:solidFill>
                <a:latin typeface="+mj-lt"/>
                <a:ea typeface="+mj-ea"/>
                <a:cs typeface="+mj-cs"/>
              </a:rPr>
              <a:t>Thank you.</a:t>
            </a:r>
          </a:p>
        </p:txBody>
      </p:sp>
    </p:spTree>
    <p:extLst>
      <p:ext uri="{BB962C8B-B14F-4D97-AF65-F5344CB8AC3E}">
        <p14:creationId xmlns:p14="http://schemas.microsoft.com/office/powerpoint/2010/main" val="299446802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00EDD19-6802-4EC3-95CE-CFFAB042CFD6}"/>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4A704A55-AD06-4F78-B253-542E90EE69FB}"/>
              </a:ext>
            </a:extLst>
          </p:cNvPr>
          <p:cNvSpPr>
            <a:spLocks noGrp="1"/>
          </p:cNvSpPr>
          <p:nvPr>
            <p:ph type="title"/>
          </p:nvPr>
        </p:nvSpPr>
        <p:spPr>
          <a:xfrm>
            <a:off x="838200" y="365125"/>
            <a:ext cx="10515600" cy="1325563"/>
          </a:xfrm>
        </p:spPr>
        <p:txBody>
          <a:bodyPr>
            <a:normAutofit/>
          </a:bodyPr>
          <a:lstStyle/>
          <a:p>
            <a:r>
              <a:rPr lang="en-GB" sz="5400" dirty="0">
                <a:latin typeface="Baskerville Old Face" panose="02020602080505020303" pitchFamily="18" charset="0"/>
              </a:rPr>
              <a:t>Modern Mathematical Thought</a:t>
            </a:r>
          </a:p>
        </p:txBody>
      </p:sp>
      <p:sp>
        <p:nvSpPr>
          <p:cNvPr id="10"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onnsiteX0" fmla="*/ 0 w 10853928"/>
              <a:gd name="connsiteY0" fmla="*/ 0 h 18288"/>
              <a:gd name="connsiteX1" fmla="*/ 461292 w 10853928"/>
              <a:gd name="connsiteY1" fmla="*/ 0 h 18288"/>
              <a:gd name="connsiteX2" fmla="*/ 1139662 w 10853928"/>
              <a:gd name="connsiteY2" fmla="*/ 0 h 18288"/>
              <a:gd name="connsiteX3" fmla="*/ 1926572 w 10853928"/>
              <a:gd name="connsiteY3" fmla="*/ 0 h 18288"/>
              <a:gd name="connsiteX4" fmla="*/ 2279325 w 10853928"/>
              <a:gd name="connsiteY4" fmla="*/ 0 h 18288"/>
              <a:gd name="connsiteX5" fmla="*/ 2632078 w 10853928"/>
              <a:gd name="connsiteY5" fmla="*/ 0 h 18288"/>
              <a:gd name="connsiteX6" fmla="*/ 3527527 w 10853928"/>
              <a:gd name="connsiteY6" fmla="*/ 0 h 18288"/>
              <a:gd name="connsiteX7" fmla="*/ 4205897 w 10853928"/>
              <a:gd name="connsiteY7" fmla="*/ 0 h 18288"/>
              <a:gd name="connsiteX8" fmla="*/ 4558650 w 10853928"/>
              <a:gd name="connsiteY8" fmla="*/ 0 h 18288"/>
              <a:gd name="connsiteX9" fmla="*/ 5237020 w 10853928"/>
              <a:gd name="connsiteY9" fmla="*/ 0 h 18288"/>
              <a:gd name="connsiteX10" fmla="*/ 6132469 w 10853928"/>
              <a:gd name="connsiteY10" fmla="*/ 0 h 18288"/>
              <a:gd name="connsiteX11" fmla="*/ 6702301 w 10853928"/>
              <a:gd name="connsiteY11" fmla="*/ 0 h 18288"/>
              <a:gd name="connsiteX12" fmla="*/ 7272132 w 10853928"/>
              <a:gd name="connsiteY12" fmla="*/ 0 h 18288"/>
              <a:gd name="connsiteX13" fmla="*/ 7950502 w 10853928"/>
              <a:gd name="connsiteY13" fmla="*/ 0 h 18288"/>
              <a:gd name="connsiteX14" fmla="*/ 8737412 w 10853928"/>
              <a:gd name="connsiteY14" fmla="*/ 0 h 18288"/>
              <a:gd name="connsiteX15" fmla="*/ 9524322 w 10853928"/>
              <a:gd name="connsiteY15" fmla="*/ 0 h 18288"/>
              <a:gd name="connsiteX16" fmla="*/ 10853928 w 10853928"/>
              <a:gd name="connsiteY16" fmla="*/ 0 h 18288"/>
              <a:gd name="connsiteX17" fmla="*/ 10853928 w 10853928"/>
              <a:gd name="connsiteY17" fmla="*/ 18288 h 18288"/>
              <a:gd name="connsiteX18" fmla="*/ 10392636 w 10853928"/>
              <a:gd name="connsiteY18" fmla="*/ 18288 h 18288"/>
              <a:gd name="connsiteX19" fmla="*/ 9497187 w 10853928"/>
              <a:gd name="connsiteY19" fmla="*/ 18288 h 18288"/>
              <a:gd name="connsiteX20" fmla="*/ 8818817 w 10853928"/>
              <a:gd name="connsiteY20" fmla="*/ 18288 h 18288"/>
              <a:gd name="connsiteX21" fmla="*/ 8466064 w 10853928"/>
              <a:gd name="connsiteY21" fmla="*/ 18288 h 18288"/>
              <a:gd name="connsiteX22" fmla="*/ 7787693 w 10853928"/>
              <a:gd name="connsiteY22" fmla="*/ 18288 h 18288"/>
              <a:gd name="connsiteX23" fmla="*/ 7217862 w 10853928"/>
              <a:gd name="connsiteY23" fmla="*/ 18288 h 18288"/>
              <a:gd name="connsiteX24" fmla="*/ 6648031 w 10853928"/>
              <a:gd name="connsiteY24" fmla="*/ 18288 h 18288"/>
              <a:gd name="connsiteX25" fmla="*/ 6078200 w 10853928"/>
              <a:gd name="connsiteY25" fmla="*/ 18288 h 18288"/>
              <a:gd name="connsiteX26" fmla="*/ 5508368 w 10853928"/>
              <a:gd name="connsiteY26" fmla="*/ 18288 h 18288"/>
              <a:gd name="connsiteX27" fmla="*/ 4721459 w 10853928"/>
              <a:gd name="connsiteY27" fmla="*/ 18288 h 18288"/>
              <a:gd name="connsiteX28" fmla="*/ 4043088 w 10853928"/>
              <a:gd name="connsiteY28" fmla="*/ 18288 h 18288"/>
              <a:gd name="connsiteX29" fmla="*/ 3690336 w 10853928"/>
              <a:gd name="connsiteY29" fmla="*/ 18288 h 18288"/>
              <a:gd name="connsiteX30" fmla="*/ 3120504 w 10853928"/>
              <a:gd name="connsiteY30" fmla="*/ 18288 h 18288"/>
              <a:gd name="connsiteX31" fmla="*/ 2333595 w 10853928"/>
              <a:gd name="connsiteY31" fmla="*/ 18288 h 18288"/>
              <a:gd name="connsiteX32" fmla="*/ 1872303 w 10853928"/>
              <a:gd name="connsiteY32" fmla="*/ 18288 h 18288"/>
              <a:gd name="connsiteX33" fmla="*/ 976854 w 10853928"/>
              <a:gd name="connsiteY33" fmla="*/ 18288 h 18288"/>
              <a:gd name="connsiteX34" fmla="*/ 0 w 10853928"/>
              <a:gd name="connsiteY34" fmla="*/ 18288 h 18288"/>
              <a:gd name="connsiteX35" fmla="*/ 0 w 10853928"/>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xmln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C4756FF1-6F9A-4D52-A6D6-3E9C33CADFB4}"/>
              </a:ext>
            </a:extLst>
          </p:cNvPr>
          <p:cNvSpPr>
            <a:spLocks noGrp="1"/>
          </p:cNvSpPr>
          <p:nvPr>
            <p:ph idx="1"/>
          </p:nvPr>
        </p:nvSpPr>
        <p:spPr>
          <a:xfrm>
            <a:off x="838200" y="1929384"/>
            <a:ext cx="10515600" cy="4251960"/>
          </a:xfrm>
        </p:spPr>
        <p:txBody>
          <a:bodyPr>
            <a:normAutofit/>
          </a:bodyPr>
          <a:lstStyle/>
          <a:p>
            <a:pPr marL="0" indent="0">
              <a:buNone/>
            </a:pPr>
            <a:r>
              <a:rPr lang="en-GB" sz="2200" dirty="0">
                <a:latin typeface="Baskerville Old Face" panose="02020602080505020303" pitchFamily="18" charset="0"/>
              </a:rPr>
              <a:t>What are the reasons for mathematics in a society? George W. Heine divides answers to this question into three parts:</a:t>
            </a:r>
          </a:p>
          <a:p>
            <a:r>
              <a:rPr lang="en-GB" sz="2200" b="1" dirty="0">
                <a:latin typeface="Baskerville Old Face" panose="02020602080505020303" pitchFamily="18" charset="0"/>
              </a:rPr>
              <a:t>Pragmatic reasons</a:t>
            </a:r>
          </a:p>
          <a:p>
            <a:pPr marL="0" indent="0">
              <a:buNone/>
            </a:pPr>
            <a:r>
              <a:rPr lang="en-GB" sz="2200" dirty="0">
                <a:latin typeface="Baskerville Old Face" panose="02020602080505020303" pitchFamily="18" charset="0"/>
              </a:rPr>
              <a:t>Emphasis on the natural sciences, engineering, economics. </a:t>
            </a:r>
          </a:p>
          <a:p>
            <a:r>
              <a:rPr lang="en-GB" sz="2200" b="1" dirty="0">
                <a:latin typeface="Baskerville Old Face" panose="02020602080505020303" pitchFamily="18" charset="0"/>
              </a:rPr>
              <a:t>Pedagogical reasons</a:t>
            </a:r>
          </a:p>
          <a:p>
            <a:pPr marL="0" indent="0">
              <a:buNone/>
            </a:pPr>
            <a:r>
              <a:rPr lang="en-GB" sz="2200" dirty="0">
                <a:latin typeface="Baskerville Old Face" panose="02020602080505020303" pitchFamily="18" charset="0"/>
              </a:rPr>
              <a:t>Useful for training the mind in abstract thought as a prelude for other subjects: logical reasoning.</a:t>
            </a:r>
          </a:p>
          <a:p>
            <a:r>
              <a:rPr lang="en-GB" sz="2200" b="1" dirty="0">
                <a:latin typeface="Baskerville Old Face" panose="02020602080505020303" pitchFamily="18" charset="0"/>
              </a:rPr>
              <a:t>Aesthetic reasons</a:t>
            </a:r>
          </a:p>
          <a:p>
            <a:pPr marL="0" indent="0">
              <a:buNone/>
            </a:pPr>
            <a:r>
              <a:rPr lang="en-GB" sz="2200" dirty="0">
                <a:latin typeface="Baskerville Old Face" panose="02020602080505020303" pitchFamily="18" charset="0"/>
              </a:rPr>
              <a:t>Can be pleasurable for the people that work on them: puzzles, games.</a:t>
            </a:r>
          </a:p>
        </p:txBody>
      </p:sp>
    </p:spTree>
    <p:extLst>
      <p:ext uri="{BB962C8B-B14F-4D97-AF65-F5344CB8AC3E}">
        <p14:creationId xmlns:p14="http://schemas.microsoft.com/office/powerpoint/2010/main" val="2862233143"/>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fade">
                                      <p:cBhvr>
                                        <p:cTn id="17" dur="5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fade">
                                      <p:cBhvr>
                                        <p:cTn id="22" dur="500"/>
                                        <p:tgtEl>
                                          <p:spTgt spid="3">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Effect transition="in" filter="fade">
                                      <p:cBhvr>
                                        <p:cTn id="27" dur="500"/>
                                        <p:tgtEl>
                                          <p:spTgt spid="3">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4" end="4"/>
                                            </p:txEl>
                                          </p:spTgt>
                                        </p:tgtEl>
                                        <p:attrNameLst>
                                          <p:attrName>style.visibility</p:attrName>
                                        </p:attrNameLst>
                                      </p:cBhvr>
                                      <p:to>
                                        <p:strVal val="visible"/>
                                      </p:to>
                                    </p:set>
                                    <p:animEffect transition="in" filter="fade">
                                      <p:cBhvr>
                                        <p:cTn id="32" dur="500"/>
                                        <p:tgtEl>
                                          <p:spTgt spid="3">
                                            <p:txEl>
                                              <p:pRg st="4" end="4"/>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Effect transition="in" filter="fade">
                                      <p:cBhvr>
                                        <p:cTn id="37" dur="500"/>
                                        <p:tgtEl>
                                          <p:spTgt spid="3">
                                            <p:txEl>
                                              <p:pRg st="5" end="5"/>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3">
                                            <p:txEl>
                                              <p:pRg st="6" end="6"/>
                                            </p:txEl>
                                          </p:spTgt>
                                        </p:tgtEl>
                                        <p:attrNameLst>
                                          <p:attrName>style.visibility</p:attrName>
                                        </p:attrNameLst>
                                      </p:cBhvr>
                                      <p:to>
                                        <p:strVal val="visible"/>
                                      </p:to>
                                    </p:set>
                                    <p:animEffect transition="in" filter="fade">
                                      <p:cBhvr>
                                        <p:cTn id="42"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2" name="Rectangle 21">
            <a:extLst>
              <a:ext uri="{FF2B5EF4-FFF2-40B4-BE49-F238E27FC236}">
                <a16:creationId xmlns:a16="http://schemas.microsoft.com/office/drawing/2014/main" id="{35DB3719-6FDC-4E5D-891D-FF40B7300F64}"/>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284E7F2F-24B9-4BB7-8D0E-F53DE32C8996}"/>
              </a:ext>
            </a:extLst>
          </p:cNvPr>
          <p:cNvSpPr>
            <a:spLocks noGrp="1"/>
          </p:cNvSpPr>
          <p:nvPr>
            <p:ph type="title"/>
          </p:nvPr>
        </p:nvSpPr>
        <p:spPr>
          <a:xfrm>
            <a:off x="838200" y="365125"/>
            <a:ext cx="10515600" cy="1325563"/>
          </a:xfrm>
        </p:spPr>
        <p:txBody>
          <a:bodyPr>
            <a:normAutofit/>
          </a:bodyPr>
          <a:lstStyle/>
          <a:p>
            <a:r>
              <a:rPr lang="en-GB" sz="5400" dirty="0">
                <a:latin typeface="Baskerville Old Face" panose="02020602080505020303" pitchFamily="18" charset="0"/>
              </a:rPr>
              <a:t>What defines algebra?: A Brainstorm</a:t>
            </a:r>
          </a:p>
        </p:txBody>
      </p:sp>
      <p:sp>
        <p:nvSpPr>
          <p:cNvPr id="24" name="sketch line">
            <a:extLst>
              <a:ext uri="{FF2B5EF4-FFF2-40B4-BE49-F238E27FC236}">
                <a16:creationId xmlns:a16="http://schemas.microsoft.com/office/drawing/2014/main" id="{E0CBAC23-2E3F-4A90-BA59-F8299F6A5439}"/>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38200" y="1865313"/>
            <a:ext cx="10424160" cy="18288"/>
          </a:xfrm>
          <a:custGeom>
            <a:avLst/>
            <a:gdLst>
              <a:gd name="connsiteX0" fmla="*/ 0 w 10424160"/>
              <a:gd name="connsiteY0" fmla="*/ 0 h 18288"/>
              <a:gd name="connsiteX1" fmla="*/ 903427 w 10424160"/>
              <a:gd name="connsiteY1" fmla="*/ 0 h 18288"/>
              <a:gd name="connsiteX2" fmla="*/ 1389888 w 10424160"/>
              <a:gd name="connsiteY2" fmla="*/ 0 h 18288"/>
              <a:gd name="connsiteX3" fmla="*/ 2189074 w 10424160"/>
              <a:gd name="connsiteY3" fmla="*/ 0 h 18288"/>
              <a:gd name="connsiteX4" fmla="*/ 2675534 w 10424160"/>
              <a:gd name="connsiteY4" fmla="*/ 0 h 18288"/>
              <a:gd name="connsiteX5" fmla="*/ 3370478 w 10424160"/>
              <a:gd name="connsiteY5" fmla="*/ 0 h 18288"/>
              <a:gd name="connsiteX6" fmla="*/ 4169664 w 10424160"/>
              <a:gd name="connsiteY6" fmla="*/ 0 h 18288"/>
              <a:gd name="connsiteX7" fmla="*/ 4551883 w 10424160"/>
              <a:gd name="connsiteY7" fmla="*/ 0 h 18288"/>
              <a:gd name="connsiteX8" fmla="*/ 4934102 w 10424160"/>
              <a:gd name="connsiteY8" fmla="*/ 0 h 18288"/>
              <a:gd name="connsiteX9" fmla="*/ 5837530 w 10424160"/>
              <a:gd name="connsiteY9" fmla="*/ 0 h 18288"/>
              <a:gd name="connsiteX10" fmla="*/ 6532474 w 10424160"/>
              <a:gd name="connsiteY10" fmla="*/ 0 h 18288"/>
              <a:gd name="connsiteX11" fmla="*/ 6914693 w 10424160"/>
              <a:gd name="connsiteY11" fmla="*/ 0 h 18288"/>
              <a:gd name="connsiteX12" fmla="*/ 7609637 w 10424160"/>
              <a:gd name="connsiteY12" fmla="*/ 0 h 18288"/>
              <a:gd name="connsiteX13" fmla="*/ 8513064 w 10424160"/>
              <a:gd name="connsiteY13" fmla="*/ 0 h 18288"/>
              <a:gd name="connsiteX14" fmla="*/ 9103766 w 10424160"/>
              <a:gd name="connsiteY14" fmla="*/ 0 h 18288"/>
              <a:gd name="connsiteX15" fmla="*/ 9694469 w 10424160"/>
              <a:gd name="connsiteY15" fmla="*/ 0 h 18288"/>
              <a:gd name="connsiteX16" fmla="*/ 10424160 w 10424160"/>
              <a:gd name="connsiteY16" fmla="*/ 0 h 18288"/>
              <a:gd name="connsiteX17" fmla="*/ 10424160 w 10424160"/>
              <a:gd name="connsiteY17" fmla="*/ 18288 h 18288"/>
              <a:gd name="connsiteX18" fmla="*/ 9729216 w 10424160"/>
              <a:gd name="connsiteY18" fmla="*/ 18288 h 18288"/>
              <a:gd name="connsiteX19" fmla="*/ 8930030 w 10424160"/>
              <a:gd name="connsiteY19" fmla="*/ 18288 h 18288"/>
              <a:gd name="connsiteX20" fmla="*/ 8130845 w 10424160"/>
              <a:gd name="connsiteY20" fmla="*/ 18288 h 18288"/>
              <a:gd name="connsiteX21" fmla="*/ 7644384 w 10424160"/>
              <a:gd name="connsiteY21" fmla="*/ 18288 h 18288"/>
              <a:gd name="connsiteX22" fmla="*/ 6740957 w 10424160"/>
              <a:gd name="connsiteY22" fmla="*/ 18288 h 18288"/>
              <a:gd name="connsiteX23" fmla="*/ 6046013 w 10424160"/>
              <a:gd name="connsiteY23" fmla="*/ 18288 h 18288"/>
              <a:gd name="connsiteX24" fmla="*/ 5663794 w 10424160"/>
              <a:gd name="connsiteY24" fmla="*/ 18288 h 18288"/>
              <a:gd name="connsiteX25" fmla="*/ 4968850 w 10424160"/>
              <a:gd name="connsiteY25" fmla="*/ 18288 h 18288"/>
              <a:gd name="connsiteX26" fmla="*/ 4378147 w 10424160"/>
              <a:gd name="connsiteY26" fmla="*/ 18288 h 18288"/>
              <a:gd name="connsiteX27" fmla="*/ 3787445 w 10424160"/>
              <a:gd name="connsiteY27" fmla="*/ 18288 h 18288"/>
              <a:gd name="connsiteX28" fmla="*/ 3196742 w 10424160"/>
              <a:gd name="connsiteY28" fmla="*/ 18288 h 18288"/>
              <a:gd name="connsiteX29" fmla="*/ 2606040 w 10424160"/>
              <a:gd name="connsiteY29" fmla="*/ 18288 h 18288"/>
              <a:gd name="connsiteX30" fmla="*/ 1806854 w 10424160"/>
              <a:gd name="connsiteY30" fmla="*/ 18288 h 18288"/>
              <a:gd name="connsiteX31" fmla="*/ 1111910 w 10424160"/>
              <a:gd name="connsiteY31" fmla="*/ 18288 h 18288"/>
              <a:gd name="connsiteX32" fmla="*/ 729691 w 10424160"/>
              <a:gd name="connsiteY32" fmla="*/ 18288 h 18288"/>
              <a:gd name="connsiteX33" fmla="*/ 0 w 10424160"/>
              <a:gd name="connsiteY33" fmla="*/ 18288 h 18288"/>
              <a:gd name="connsiteX34" fmla="*/ 0 w 10424160"/>
              <a:gd name="connsiteY34"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Lst>
            <a:rect l="l" t="t" r="r" b="b"/>
            <a:pathLst>
              <a:path w="10424160" h="18288" fill="none" extrusionOk="0">
                <a:moveTo>
                  <a:pt x="0" y="0"/>
                </a:moveTo>
                <a:cubicBezTo>
                  <a:pt x="251416" y="-3874"/>
                  <a:pt x="479411" y="-20508"/>
                  <a:pt x="903427" y="0"/>
                </a:cubicBezTo>
                <a:cubicBezTo>
                  <a:pt x="1327443" y="20508"/>
                  <a:pt x="1177990" y="-7387"/>
                  <a:pt x="1389888" y="0"/>
                </a:cubicBezTo>
                <a:cubicBezTo>
                  <a:pt x="1601786" y="7387"/>
                  <a:pt x="1928602" y="-6697"/>
                  <a:pt x="2189074" y="0"/>
                </a:cubicBezTo>
                <a:cubicBezTo>
                  <a:pt x="2449546" y="6697"/>
                  <a:pt x="2440085" y="-21144"/>
                  <a:pt x="2675534" y="0"/>
                </a:cubicBezTo>
                <a:cubicBezTo>
                  <a:pt x="2910983" y="21144"/>
                  <a:pt x="3026158" y="-11124"/>
                  <a:pt x="3370478" y="0"/>
                </a:cubicBezTo>
                <a:cubicBezTo>
                  <a:pt x="3714798" y="11124"/>
                  <a:pt x="3864539" y="-10660"/>
                  <a:pt x="4169664" y="0"/>
                </a:cubicBezTo>
                <a:cubicBezTo>
                  <a:pt x="4474789" y="10660"/>
                  <a:pt x="4471218" y="16488"/>
                  <a:pt x="4551883" y="0"/>
                </a:cubicBezTo>
                <a:cubicBezTo>
                  <a:pt x="4632548" y="-16488"/>
                  <a:pt x="4786830" y="7986"/>
                  <a:pt x="4934102" y="0"/>
                </a:cubicBezTo>
                <a:cubicBezTo>
                  <a:pt x="5081374" y="-7986"/>
                  <a:pt x="5575881" y="-33003"/>
                  <a:pt x="5837530" y="0"/>
                </a:cubicBezTo>
                <a:cubicBezTo>
                  <a:pt x="6099179" y="33003"/>
                  <a:pt x="6305895" y="14170"/>
                  <a:pt x="6532474" y="0"/>
                </a:cubicBezTo>
                <a:cubicBezTo>
                  <a:pt x="6759053" y="-14170"/>
                  <a:pt x="6726707" y="16121"/>
                  <a:pt x="6914693" y="0"/>
                </a:cubicBezTo>
                <a:cubicBezTo>
                  <a:pt x="7102679" y="-16121"/>
                  <a:pt x="7397857" y="32594"/>
                  <a:pt x="7609637" y="0"/>
                </a:cubicBezTo>
                <a:cubicBezTo>
                  <a:pt x="7821417" y="-32594"/>
                  <a:pt x="8141235" y="-3745"/>
                  <a:pt x="8513064" y="0"/>
                </a:cubicBezTo>
                <a:cubicBezTo>
                  <a:pt x="8884893" y="3745"/>
                  <a:pt x="8877548" y="3359"/>
                  <a:pt x="9103766" y="0"/>
                </a:cubicBezTo>
                <a:cubicBezTo>
                  <a:pt x="9329984" y="-3359"/>
                  <a:pt x="9545570" y="-17843"/>
                  <a:pt x="9694469" y="0"/>
                </a:cubicBezTo>
                <a:cubicBezTo>
                  <a:pt x="9843368" y="17843"/>
                  <a:pt x="10162477" y="-1217"/>
                  <a:pt x="10424160" y="0"/>
                </a:cubicBezTo>
                <a:cubicBezTo>
                  <a:pt x="10424498" y="7640"/>
                  <a:pt x="10423710" y="11289"/>
                  <a:pt x="10424160" y="18288"/>
                </a:cubicBezTo>
                <a:cubicBezTo>
                  <a:pt x="10184680" y="20716"/>
                  <a:pt x="10034768" y="-9357"/>
                  <a:pt x="9729216" y="18288"/>
                </a:cubicBezTo>
                <a:cubicBezTo>
                  <a:pt x="9423664" y="45933"/>
                  <a:pt x="9309220" y="36372"/>
                  <a:pt x="8930030" y="18288"/>
                </a:cubicBezTo>
                <a:cubicBezTo>
                  <a:pt x="8550840" y="204"/>
                  <a:pt x="8513376" y="34707"/>
                  <a:pt x="8130845" y="18288"/>
                </a:cubicBezTo>
                <a:cubicBezTo>
                  <a:pt x="7748315" y="1869"/>
                  <a:pt x="7864674" y="19659"/>
                  <a:pt x="7644384" y="18288"/>
                </a:cubicBezTo>
                <a:cubicBezTo>
                  <a:pt x="7424094" y="16917"/>
                  <a:pt x="6947001" y="55680"/>
                  <a:pt x="6740957" y="18288"/>
                </a:cubicBezTo>
                <a:cubicBezTo>
                  <a:pt x="6534913" y="-19104"/>
                  <a:pt x="6313809" y="33391"/>
                  <a:pt x="6046013" y="18288"/>
                </a:cubicBezTo>
                <a:cubicBezTo>
                  <a:pt x="5778217" y="3185"/>
                  <a:pt x="5786775" y="1439"/>
                  <a:pt x="5663794" y="18288"/>
                </a:cubicBezTo>
                <a:cubicBezTo>
                  <a:pt x="5540813" y="35137"/>
                  <a:pt x="5204724" y="25434"/>
                  <a:pt x="4968850" y="18288"/>
                </a:cubicBezTo>
                <a:cubicBezTo>
                  <a:pt x="4732976" y="11142"/>
                  <a:pt x="4559928" y="34568"/>
                  <a:pt x="4378147" y="18288"/>
                </a:cubicBezTo>
                <a:cubicBezTo>
                  <a:pt x="4196366" y="2008"/>
                  <a:pt x="3992200" y="35409"/>
                  <a:pt x="3787445" y="18288"/>
                </a:cubicBezTo>
                <a:cubicBezTo>
                  <a:pt x="3582690" y="1167"/>
                  <a:pt x="3488876" y="-7583"/>
                  <a:pt x="3196742" y="18288"/>
                </a:cubicBezTo>
                <a:cubicBezTo>
                  <a:pt x="2904608" y="44159"/>
                  <a:pt x="2729828" y="45906"/>
                  <a:pt x="2606040" y="18288"/>
                </a:cubicBezTo>
                <a:cubicBezTo>
                  <a:pt x="2482252" y="-9330"/>
                  <a:pt x="2000672" y="-5498"/>
                  <a:pt x="1806854" y="18288"/>
                </a:cubicBezTo>
                <a:cubicBezTo>
                  <a:pt x="1613036" y="42074"/>
                  <a:pt x="1310933" y="-4240"/>
                  <a:pt x="1111910" y="18288"/>
                </a:cubicBezTo>
                <a:cubicBezTo>
                  <a:pt x="912887" y="40816"/>
                  <a:pt x="891560" y="1701"/>
                  <a:pt x="729691" y="18288"/>
                </a:cubicBezTo>
                <a:cubicBezTo>
                  <a:pt x="567822" y="34875"/>
                  <a:pt x="203025" y="34462"/>
                  <a:pt x="0" y="18288"/>
                </a:cubicBezTo>
                <a:cubicBezTo>
                  <a:pt x="-82" y="11708"/>
                  <a:pt x="-178" y="8956"/>
                  <a:pt x="0" y="0"/>
                </a:cubicBezTo>
                <a:close/>
              </a:path>
              <a:path w="10424160" h="18288" stroke="0" extrusionOk="0">
                <a:moveTo>
                  <a:pt x="0" y="0"/>
                </a:moveTo>
                <a:cubicBezTo>
                  <a:pt x="119910" y="17195"/>
                  <a:pt x="345032" y="1652"/>
                  <a:pt x="590702" y="0"/>
                </a:cubicBezTo>
                <a:cubicBezTo>
                  <a:pt x="836372" y="-1652"/>
                  <a:pt x="830717" y="-10944"/>
                  <a:pt x="972922" y="0"/>
                </a:cubicBezTo>
                <a:cubicBezTo>
                  <a:pt x="1115127" y="10944"/>
                  <a:pt x="1638708" y="17269"/>
                  <a:pt x="1876349" y="0"/>
                </a:cubicBezTo>
                <a:cubicBezTo>
                  <a:pt x="2113990" y="-17269"/>
                  <a:pt x="2263529" y="27642"/>
                  <a:pt x="2467051" y="0"/>
                </a:cubicBezTo>
                <a:cubicBezTo>
                  <a:pt x="2670573" y="-27642"/>
                  <a:pt x="2867743" y="-1552"/>
                  <a:pt x="3057754" y="0"/>
                </a:cubicBezTo>
                <a:cubicBezTo>
                  <a:pt x="3247765" y="1552"/>
                  <a:pt x="3729099" y="45169"/>
                  <a:pt x="3961181" y="0"/>
                </a:cubicBezTo>
                <a:cubicBezTo>
                  <a:pt x="4193263" y="-45169"/>
                  <a:pt x="4313735" y="4067"/>
                  <a:pt x="4447642" y="0"/>
                </a:cubicBezTo>
                <a:cubicBezTo>
                  <a:pt x="4581549" y="-4067"/>
                  <a:pt x="5123626" y="11867"/>
                  <a:pt x="5351069" y="0"/>
                </a:cubicBezTo>
                <a:cubicBezTo>
                  <a:pt x="5578512" y="-11867"/>
                  <a:pt x="6044105" y="-19983"/>
                  <a:pt x="6254496" y="0"/>
                </a:cubicBezTo>
                <a:cubicBezTo>
                  <a:pt x="6464887" y="19983"/>
                  <a:pt x="6664731" y="4232"/>
                  <a:pt x="6949440" y="0"/>
                </a:cubicBezTo>
                <a:cubicBezTo>
                  <a:pt x="7234149" y="-4232"/>
                  <a:pt x="7497205" y="28731"/>
                  <a:pt x="7852867" y="0"/>
                </a:cubicBezTo>
                <a:cubicBezTo>
                  <a:pt x="8208529" y="-28731"/>
                  <a:pt x="8287556" y="2616"/>
                  <a:pt x="8443570" y="0"/>
                </a:cubicBezTo>
                <a:cubicBezTo>
                  <a:pt x="8599584" y="-2616"/>
                  <a:pt x="8871283" y="-14113"/>
                  <a:pt x="9034272" y="0"/>
                </a:cubicBezTo>
                <a:cubicBezTo>
                  <a:pt x="9197261" y="14113"/>
                  <a:pt x="9604978" y="-35623"/>
                  <a:pt x="9833458" y="0"/>
                </a:cubicBezTo>
                <a:cubicBezTo>
                  <a:pt x="10061938" y="35623"/>
                  <a:pt x="10231944" y="-8194"/>
                  <a:pt x="10424160" y="0"/>
                </a:cubicBezTo>
                <a:cubicBezTo>
                  <a:pt x="10424285" y="4395"/>
                  <a:pt x="10424085" y="9776"/>
                  <a:pt x="10424160" y="18288"/>
                </a:cubicBezTo>
                <a:cubicBezTo>
                  <a:pt x="10058736" y="-5772"/>
                  <a:pt x="9942989" y="-18764"/>
                  <a:pt x="9624974" y="18288"/>
                </a:cubicBezTo>
                <a:cubicBezTo>
                  <a:pt x="9306959" y="55340"/>
                  <a:pt x="9229263" y="24995"/>
                  <a:pt x="8930030" y="18288"/>
                </a:cubicBezTo>
                <a:cubicBezTo>
                  <a:pt x="8630797" y="11581"/>
                  <a:pt x="8647263" y="10931"/>
                  <a:pt x="8547811" y="18288"/>
                </a:cubicBezTo>
                <a:cubicBezTo>
                  <a:pt x="8448359" y="25645"/>
                  <a:pt x="8173221" y="219"/>
                  <a:pt x="8061350" y="18288"/>
                </a:cubicBezTo>
                <a:cubicBezTo>
                  <a:pt x="7949479" y="36357"/>
                  <a:pt x="7437002" y="17516"/>
                  <a:pt x="7157923" y="18288"/>
                </a:cubicBezTo>
                <a:cubicBezTo>
                  <a:pt x="6878844" y="19060"/>
                  <a:pt x="6610241" y="8864"/>
                  <a:pt x="6462979" y="18288"/>
                </a:cubicBezTo>
                <a:cubicBezTo>
                  <a:pt x="6315717" y="27712"/>
                  <a:pt x="6124879" y="4989"/>
                  <a:pt x="5976518" y="18288"/>
                </a:cubicBezTo>
                <a:cubicBezTo>
                  <a:pt x="5828157" y="31587"/>
                  <a:pt x="5566880" y="7112"/>
                  <a:pt x="5281574" y="18288"/>
                </a:cubicBezTo>
                <a:cubicBezTo>
                  <a:pt x="4996268" y="29464"/>
                  <a:pt x="5085614" y="20493"/>
                  <a:pt x="4899355" y="18288"/>
                </a:cubicBezTo>
                <a:cubicBezTo>
                  <a:pt x="4713096" y="16083"/>
                  <a:pt x="4606138" y="34359"/>
                  <a:pt x="4517136" y="18288"/>
                </a:cubicBezTo>
                <a:cubicBezTo>
                  <a:pt x="4428134" y="2217"/>
                  <a:pt x="4125335" y="52414"/>
                  <a:pt x="3822192" y="18288"/>
                </a:cubicBezTo>
                <a:cubicBezTo>
                  <a:pt x="3519049" y="-15838"/>
                  <a:pt x="3453132" y="3859"/>
                  <a:pt x="3335731" y="18288"/>
                </a:cubicBezTo>
                <a:cubicBezTo>
                  <a:pt x="3218330" y="32717"/>
                  <a:pt x="2718749" y="-13936"/>
                  <a:pt x="2536546" y="18288"/>
                </a:cubicBezTo>
                <a:cubicBezTo>
                  <a:pt x="2354343" y="50512"/>
                  <a:pt x="2190669" y="3238"/>
                  <a:pt x="2050085" y="18288"/>
                </a:cubicBezTo>
                <a:cubicBezTo>
                  <a:pt x="1909501" y="33338"/>
                  <a:pt x="1520975" y="3062"/>
                  <a:pt x="1250899" y="18288"/>
                </a:cubicBezTo>
                <a:cubicBezTo>
                  <a:pt x="980823" y="33514"/>
                  <a:pt x="992936" y="28036"/>
                  <a:pt x="868680" y="18288"/>
                </a:cubicBezTo>
                <a:cubicBezTo>
                  <a:pt x="744424" y="8540"/>
                  <a:pt x="230364" y="33365"/>
                  <a:pt x="0" y="18288"/>
                </a:cubicBezTo>
                <a:cubicBezTo>
                  <a:pt x="-504" y="12101"/>
                  <a:pt x="-591" y="7719"/>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xmln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5" name="Content Placeholder 2">
            <a:extLst>
              <a:ext uri="{FF2B5EF4-FFF2-40B4-BE49-F238E27FC236}">
                <a16:creationId xmlns:a16="http://schemas.microsoft.com/office/drawing/2014/main" id="{D671014A-3595-4744-BC10-3D2B6247412D}"/>
              </a:ext>
            </a:extLst>
          </p:cNvPr>
          <p:cNvGraphicFramePr>
            <a:graphicFrameLocks noGrp="1"/>
          </p:cNvGraphicFramePr>
          <p:nvPr>
            <p:ph idx="1"/>
            <p:extLst>
              <p:ext uri="{D42A27DB-BD31-4B8C-83A1-F6EECF244321}">
                <p14:modId xmlns:p14="http://schemas.microsoft.com/office/powerpoint/2010/main" val="3067766033"/>
              </p:ext>
            </p:extLst>
          </p:nvPr>
        </p:nvGraphicFramePr>
        <p:xfrm>
          <a:off x="838200" y="2228087"/>
          <a:ext cx="10515600" cy="394887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361574652"/>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graphicEl>
                                              <a:dgm id="{A15BCDE4-C22F-4DDD-AC3B-AD9009AB4CF8}"/>
                                            </p:graphicEl>
                                          </p:spTgt>
                                        </p:tgtEl>
                                        <p:attrNameLst>
                                          <p:attrName>style.visibility</p:attrName>
                                        </p:attrNameLst>
                                      </p:cBhvr>
                                      <p:to>
                                        <p:strVal val="visible"/>
                                      </p:to>
                                    </p:set>
                                    <p:anim calcmode="lin" valueType="num">
                                      <p:cBhvr additive="base">
                                        <p:cTn id="7" dur="500" fill="hold"/>
                                        <p:tgtEl>
                                          <p:spTgt spid="5">
                                            <p:graphicEl>
                                              <a:dgm id="{A15BCDE4-C22F-4DDD-AC3B-AD9009AB4CF8}"/>
                                            </p:graphicEl>
                                          </p:spTgt>
                                        </p:tgtEl>
                                        <p:attrNameLst>
                                          <p:attrName>ppt_x</p:attrName>
                                        </p:attrNameLst>
                                      </p:cBhvr>
                                      <p:tavLst>
                                        <p:tav tm="0">
                                          <p:val>
                                            <p:strVal val="#ppt_x"/>
                                          </p:val>
                                        </p:tav>
                                        <p:tav tm="100000">
                                          <p:val>
                                            <p:strVal val="#ppt_x"/>
                                          </p:val>
                                        </p:tav>
                                      </p:tavLst>
                                    </p:anim>
                                    <p:anim calcmode="lin" valueType="num">
                                      <p:cBhvr additive="base">
                                        <p:cTn id="8" dur="500" fill="hold"/>
                                        <p:tgtEl>
                                          <p:spTgt spid="5">
                                            <p:graphicEl>
                                              <a:dgm id="{A15BCDE4-C22F-4DDD-AC3B-AD9009AB4CF8}"/>
                                            </p:graphic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graphicEl>
                                              <a:dgm id="{BDFF50E2-3C7C-4A99-A8AD-BD098531353D}"/>
                                            </p:graphicEl>
                                          </p:spTgt>
                                        </p:tgtEl>
                                        <p:attrNameLst>
                                          <p:attrName>style.visibility</p:attrName>
                                        </p:attrNameLst>
                                      </p:cBhvr>
                                      <p:to>
                                        <p:strVal val="visible"/>
                                      </p:to>
                                    </p:set>
                                    <p:anim calcmode="lin" valueType="num">
                                      <p:cBhvr additive="base">
                                        <p:cTn id="13" dur="500" fill="hold"/>
                                        <p:tgtEl>
                                          <p:spTgt spid="5">
                                            <p:graphicEl>
                                              <a:dgm id="{BDFF50E2-3C7C-4A99-A8AD-BD098531353D}"/>
                                            </p:graphicEl>
                                          </p:spTgt>
                                        </p:tgtEl>
                                        <p:attrNameLst>
                                          <p:attrName>ppt_x</p:attrName>
                                        </p:attrNameLst>
                                      </p:cBhvr>
                                      <p:tavLst>
                                        <p:tav tm="0">
                                          <p:val>
                                            <p:strVal val="#ppt_x"/>
                                          </p:val>
                                        </p:tav>
                                        <p:tav tm="100000">
                                          <p:val>
                                            <p:strVal val="#ppt_x"/>
                                          </p:val>
                                        </p:tav>
                                      </p:tavLst>
                                    </p:anim>
                                    <p:anim calcmode="lin" valueType="num">
                                      <p:cBhvr additive="base">
                                        <p:cTn id="14" dur="500" fill="hold"/>
                                        <p:tgtEl>
                                          <p:spTgt spid="5">
                                            <p:graphicEl>
                                              <a:dgm id="{BDFF50E2-3C7C-4A99-A8AD-BD098531353D}"/>
                                            </p:graphic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5">
                                            <p:graphicEl>
                                              <a:dgm id="{769941B7-9CB7-42AF-BB77-5B8971EBB377}"/>
                                            </p:graphicEl>
                                          </p:spTgt>
                                        </p:tgtEl>
                                        <p:attrNameLst>
                                          <p:attrName>style.visibility</p:attrName>
                                        </p:attrNameLst>
                                      </p:cBhvr>
                                      <p:to>
                                        <p:strVal val="visible"/>
                                      </p:to>
                                    </p:set>
                                    <p:anim calcmode="lin" valueType="num">
                                      <p:cBhvr additive="base">
                                        <p:cTn id="19" dur="500" fill="hold"/>
                                        <p:tgtEl>
                                          <p:spTgt spid="5">
                                            <p:graphicEl>
                                              <a:dgm id="{769941B7-9CB7-42AF-BB77-5B8971EBB377}"/>
                                            </p:graphicEl>
                                          </p:spTgt>
                                        </p:tgtEl>
                                        <p:attrNameLst>
                                          <p:attrName>ppt_x</p:attrName>
                                        </p:attrNameLst>
                                      </p:cBhvr>
                                      <p:tavLst>
                                        <p:tav tm="0">
                                          <p:val>
                                            <p:strVal val="#ppt_x"/>
                                          </p:val>
                                        </p:tav>
                                        <p:tav tm="100000">
                                          <p:val>
                                            <p:strVal val="#ppt_x"/>
                                          </p:val>
                                        </p:tav>
                                      </p:tavLst>
                                    </p:anim>
                                    <p:anim calcmode="lin" valueType="num">
                                      <p:cBhvr additive="base">
                                        <p:cTn id="20" dur="500" fill="hold"/>
                                        <p:tgtEl>
                                          <p:spTgt spid="5">
                                            <p:graphicEl>
                                              <a:dgm id="{769941B7-9CB7-42AF-BB77-5B8971EBB377}"/>
                                            </p:graphic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5">
                                            <p:graphicEl>
                                              <a:dgm id="{6D46807D-D792-4F4D-8867-2FF44279B9C2}"/>
                                            </p:graphicEl>
                                          </p:spTgt>
                                        </p:tgtEl>
                                        <p:attrNameLst>
                                          <p:attrName>style.visibility</p:attrName>
                                        </p:attrNameLst>
                                      </p:cBhvr>
                                      <p:to>
                                        <p:strVal val="visible"/>
                                      </p:to>
                                    </p:set>
                                    <p:anim calcmode="lin" valueType="num">
                                      <p:cBhvr additive="base">
                                        <p:cTn id="25" dur="500" fill="hold"/>
                                        <p:tgtEl>
                                          <p:spTgt spid="5">
                                            <p:graphicEl>
                                              <a:dgm id="{6D46807D-D792-4F4D-8867-2FF44279B9C2}"/>
                                            </p:graphicEl>
                                          </p:spTgt>
                                        </p:tgtEl>
                                        <p:attrNameLst>
                                          <p:attrName>ppt_x</p:attrName>
                                        </p:attrNameLst>
                                      </p:cBhvr>
                                      <p:tavLst>
                                        <p:tav tm="0">
                                          <p:val>
                                            <p:strVal val="#ppt_x"/>
                                          </p:val>
                                        </p:tav>
                                        <p:tav tm="100000">
                                          <p:val>
                                            <p:strVal val="#ppt_x"/>
                                          </p:val>
                                        </p:tav>
                                      </p:tavLst>
                                    </p:anim>
                                    <p:anim calcmode="lin" valueType="num">
                                      <p:cBhvr additive="base">
                                        <p:cTn id="26" dur="500" fill="hold"/>
                                        <p:tgtEl>
                                          <p:spTgt spid="5">
                                            <p:graphicEl>
                                              <a:dgm id="{6D46807D-D792-4F4D-8867-2FF44279B9C2}"/>
                                            </p:graphic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5">
                                            <p:graphicEl>
                                              <a:dgm id="{AB18B7BB-A7B9-492F-B4B7-5D712CCDAA23}"/>
                                            </p:graphicEl>
                                          </p:spTgt>
                                        </p:tgtEl>
                                        <p:attrNameLst>
                                          <p:attrName>style.visibility</p:attrName>
                                        </p:attrNameLst>
                                      </p:cBhvr>
                                      <p:to>
                                        <p:strVal val="visible"/>
                                      </p:to>
                                    </p:set>
                                    <p:anim calcmode="lin" valueType="num">
                                      <p:cBhvr additive="base">
                                        <p:cTn id="31" dur="500" fill="hold"/>
                                        <p:tgtEl>
                                          <p:spTgt spid="5">
                                            <p:graphicEl>
                                              <a:dgm id="{AB18B7BB-A7B9-492F-B4B7-5D712CCDAA23}"/>
                                            </p:graphicEl>
                                          </p:spTgt>
                                        </p:tgtEl>
                                        <p:attrNameLst>
                                          <p:attrName>ppt_x</p:attrName>
                                        </p:attrNameLst>
                                      </p:cBhvr>
                                      <p:tavLst>
                                        <p:tav tm="0">
                                          <p:val>
                                            <p:strVal val="#ppt_x"/>
                                          </p:val>
                                        </p:tav>
                                        <p:tav tm="100000">
                                          <p:val>
                                            <p:strVal val="#ppt_x"/>
                                          </p:val>
                                        </p:tav>
                                      </p:tavLst>
                                    </p:anim>
                                    <p:anim calcmode="lin" valueType="num">
                                      <p:cBhvr additive="base">
                                        <p:cTn id="32" dur="500" fill="hold"/>
                                        <p:tgtEl>
                                          <p:spTgt spid="5">
                                            <p:graphicEl>
                                              <a:dgm id="{AB18B7BB-A7B9-492F-B4B7-5D712CCDAA23}"/>
                                            </p:graphic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5">
                                            <p:graphicEl>
                                              <a:dgm id="{42094572-9C87-427C-B2DA-15B0DCBD6E86}"/>
                                            </p:graphicEl>
                                          </p:spTgt>
                                        </p:tgtEl>
                                        <p:attrNameLst>
                                          <p:attrName>style.visibility</p:attrName>
                                        </p:attrNameLst>
                                      </p:cBhvr>
                                      <p:to>
                                        <p:strVal val="visible"/>
                                      </p:to>
                                    </p:set>
                                    <p:anim calcmode="lin" valueType="num">
                                      <p:cBhvr additive="base">
                                        <p:cTn id="37" dur="500" fill="hold"/>
                                        <p:tgtEl>
                                          <p:spTgt spid="5">
                                            <p:graphicEl>
                                              <a:dgm id="{42094572-9C87-427C-B2DA-15B0DCBD6E86}"/>
                                            </p:graphicEl>
                                          </p:spTgt>
                                        </p:tgtEl>
                                        <p:attrNameLst>
                                          <p:attrName>ppt_x</p:attrName>
                                        </p:attrNameLst>
                                      </p:cBhvr>
                                      <p:tavLst>
                                        <p:tav tm="0">
                                          <p:val>
                                            <p:strVal val="#ppt_x"/>
                                          </p:val>
                                        </p:tav>
                                        <p:tav tm="100000">
                                          <p:val>
                                            <p:strVal val="#ppt_x"/>
                                          </p:val>
                                        </p:tav>
                                      </p:tavLst>
                                    </p:anim>
                                    <p:anim calcmode="lin" valueType="num">
                                      <p:cBhvr additive="base">
                                        <p:cTn id="38" dur="500" fill="hold"/>
                                        <p:tgtEl>
                                          <p:spTgt spid="5">
                                            <p:graphicEl>
                                              <a:dgm id="{42094572-9C87-427C-B2DA-15B0DCBD6E86}"/>
                                            </p:graphic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5" grpId="0">
        <p:bldSub>
          <a:bldDgm bld="one"/>
        </p:bldSub>
      </p:bldGraphic>
    </p:bld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00EDD19-6802-4EC3-95CE-CFFAB042CFD6}"/>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F5144AF1-C266-4C6D-BDD4-2AB581858453}"/>
              </a:ext>
            </a:extLst>
          </p:cNvPr>
          <p:cNvSpPr>
            <a:spLocks noGrp="1"/>
          </p:cNvSpPr>
          <p:nvPr>
            <p:ph type="title"/>
          </p:nvPr>
        </p:nvSpPr>
        <p:spPr>
          <a:xfrm>
            <a:off x="838200" y="365125"/>
            <a:ext cx="10515600" cy="1325563"/>
          </a:xfrm>
        </p:spPr>
        <p:txBody>
          <a:bodyPr>
            <a:normAutofit/>
          </a:bodyPr>
          <a:lstStyle/>
          <a:p>
            <a:r>
              <a:rPr lang="en-GB" sz="5400" dirty="0">
                <a:latin typeface="Baskerville Old Face" panose="02020602080505020303" pitchFamily="18" charset="0"/>
              </a:rPr>
              <a:t>Stages of Classical Algebra</a:t>
            </a:r>
          </a:p>
        </p:txBody>
      </p:sp>
      <p:sp>
        <p:nvSpPr>
          <p:cNvPr id="10"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onnsiteX0" fmla="*/ 0 w 10853928"/>
              <a:gd name="connsiteY0" fmla="*/ 0 h 18288"/>
              <a:gd name="connsiteX1" fmla="*/ 461292 w 10853928"/>
              <a:gd name="connsiteY1" fmla="*/ 0 h 18288"/>
              <a:gd name="connsiteX2" fmla="*/ 1139662 w 10853928"/>
              <a:gd name="connsiteY2" fmla="*/ 0 h 18288"/>
              <a:gd name="connsiteX3" fmla="*/ 1926572 w 10853928"/>
              <a:gd name="connsiteY3" fmla="*/ 0 h 18288"/>
              <a:gd name="connsiteX4" fmla="*/ 2279325 w 10853928"/>
              <a:gd name="connsiteY4" fmla="*/ 0 h 18288"/>
              <a:gd name="connsiteX5" fmla="*/ 2632078 w 10853928"/>
              <a:gd name="connsiteY5" fmla="*/ 0 h 18288"/>
              <a:gd name="connsiteX6" fmla="*/ 3527527 w 10853928"/>
              <a:gd name="connsiteY6" fmla="*/ 0 h 18288"/>
              <a:gd name="connsiteX7" fmla="*/ 4205897 w 10853928"/>
              <a:gd name="connsiteY7" fmla="*/ 0 h 18288"/>
              <a:gd name="connsiteX8" fmla="*/ 4558650 w 10853928"/>
              <a:gd name="connsiteY8" fmla="*/ 0 h 18288"/>
              <a:gd name="connsiteX9" fmla="*/ 5237020 w 10853928"/>
              <a:gd name="connsiteY9" fmla="*/ 0 h 18288"/>
              <a:gd name="connsiteX10" fmla="*/ 6132469 w 10853928"/>
              <a:gd name="connsiteY10" fmla="*/ 0 h 18288"/>
              <a:gd name="connsiteX11" fmla="*/ 6702301 w 10853928"/>
              <a:gd name="connsiteY11" fmla="*/ 0 h 18288"/>
              <a:gd name="connsiteX12" fmla="*/ 7272132 w 10853928"/>
              <a:gd name="connsiteY12" fmla="*/ 0 h 18288"/>
              <a:gd name="connsiteX13" fmla="*/ 7950502 w 10853928"/>
              <a:gd name="connsiteY13" fmla="*/ 0 h 18288"/>
              <a:gd name="connsiteX14" fmla="*/ 8737412 w 10853928"/>
              <a:gd name="connsiteY14" fmla="*/ 0 h 18288"/>
              <a:gd name="connsiteX15" fmla="*/ 9524322 w 10853928"/>
              <a:gd name="connsiteY15" fmla="*/ 0 h 18288"/>
              <a:gd name="connsiteX16" fmla="*/ 10853928 w 10853928"/>
              <a:gd name="connsiteY16" fmla="*/ 0 h 18288"/>
              <a:gd name="connsiteX17" fmla="*/ 10853928 w 10853928"/>
              <a:gd name="connsiteY17" fmla="*/ 18288 h 18288"/>
              <a:gd name="connsiteX18" fmla="*/ 10392636 w 10853928"/>
              <a:gd name="connsiteY18" fmla="*/ 18288 h 18288"/>
              <a:gd name="connsiteX19" fmla="*/ 9497187 w 10853928"/>
              <a:gd name="connsiteY19" fmla="*/ 18288 h 18288"/>
              <a:gd name="connsiteX20" fmla="*/ 8818817 w 10853928"/>
              <a:gd name="connsiteY20" fmla="*/ 18288 h 18288"/>
              <a:gd name="connsiteX21" fmla="*/ 8466064 w 10853928"/>
              <a:gd name="connsiteY21" fmla="*/ 18288 h 18288"/>
              <a:gd name="connsiteX22" fmla="*/ 7787693 w 10853928"/>
              <a:gd name="connsiteY22" fmla="*/ 18288 h 18288"/>
              <a:gd name="connsiteX23" fmla="*/ 7217862 w 10853928"/>
              <a:gd name="connsiteY23" fmla="*/ 18288 h 18288"/>
              <a:gd name="connsiteX24" fmla="*/ 6648031 w 10853928"/>
              <a:gd name="connsiteY24" fmla="*/ 18288 h 18288"/>
              <a:gd name="connsiteX25" fmla="*/ 6078200 w 10853928"/>
              <a:gd name="connsiteY25" fmla="*/ 18288 h 18288"/>
              <a:gd name="connsiteX26" fmla="*/ 5508368 w 10853928"/>
              <a:gd name="connsiteY26" fmla="*/ 18288 h 18288"/>
              <a:gd name="connsiteX27" fmla="*/ 4721459 w 10853928"/>
              <a:gd name="connsiteY27" fmla="*/ 18288 h 18288"/>
              <a:gd name="connsiteX28" fmla="*/ 4043088 w 10853928"/>
              <a:gd name="connsiteY28" fmla="*/ 18288 h 18288"/>
              <a:gd name="connsiteX29" fmla="*/ 3690336 w 10853928"/>
              <a:gd name="connsiteY29" fmla="*/ 18288 h 18288"/>
              <a:gd name="connsiteX30" fmla="*/ 3120504 w 10853928"/>
              <a:gd name="connsiteY30" fmla="*/ 18288 h 18288"/>
              <a:gd name="connsiteX31" fmla="*/ 2333595 w 10853928"/>
              <a:gd name="connsiteY31" fmla="*/ 18288 h 18288"/>
              <a:gd name="connsiteX32" fmla="*/ 1872303 w 10853928"/>
              <a:gd name="connsiteY32" fmla="*/ 18288 h 18288"/>
              <a:gd name="connsiteX33" fmla="*/ 976854 w 10853928"/>
              <a:gd name="connsiteY33" fmla="*/ 18288 h 18288"/>
              <a:gd name="connsiteX34" fmla="*/ 0 w 10853928"/>
              <a:gd name="connsiteY34" fmla="*/ 18288 h 18288"/>
              <a:gd name="connsiteX35" fmla="*/ 0 w 10853928"/>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xmln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60A7EF40-B685-47A6-BD64-DEE96CE289BC}"/>
              </a:ext>
            </a:extLst>
          </p:cNvPr>
          <p:cNvSpPr>
            <a:spLocks noGrp="1"/>
          </p:cNvSpPr>
          <p:nvPr>
            <p:ph idx="1"/>
          </p:nvPr>
        </p:nvSpPr>
        <p:spPr>
          <a:xfrm>
            <a:off x="838200" y="1929384"/>
            <a:ext cx="10515600" cy="4251960"/>
          </a:xfrm>
        </p:spPr>
        <p:txBody>
          <a:bodyPr>
            <a:normAutofit/>
          </a:bodyPr>
          <a:lstStyle/>
          <a:p>
            <a:r>
              <a:rPr lang="en-US" sz="2000" b="0" i="0" dirty="0">
                <a:effectLst/>
                <a:latin typeface="Baskerville Old Face" panose="02020602080505020303" pitchFamily="18" charset="0"/>
              </a:rPr>
              <a:t>The conceptual stages of algebra as described by historian Victor J. Katz are as follows:</a:t>
            </a:r>
            <a:endParaRPr lang="en-US" sz="2000" dirty="0">
              <a:latin typeface="Baskerville Old Face" panose="02020602080505020303" pitchFamily="18" charset="0"/>
            </a:endParaRPr>
          </a:p>
          <a:p>
            <a:r>
              <a:rPr lang="en-US" sz="2000" b="1" i="0" dirty="0">
                <a:effectLst/>
                <a:latin typeface="Baskerville Old Face" panose="02020602080505020303" pitchFamily="18" charset="0"/>
              </a:rPr>
              <a:t>Geometric stage</a:t>
            </a:r>
            <a:r>
              <a:rPr lang="en-US" sz="2000" b="0" i="0" dirty="0">
                <a:effectLst/>
                <a:latin typeface="Baskerville Old Face" panose="02020602080505020303" pitchFamily="18" charset="0"/>
              </a:rPr>
              <a:t>, where geometric methods are used as the core concepts of algebra. This stage originates with the Babylonians through to the ancient Greeks and was later revived for higher order calculations by Omar </a:t>
            </a:r>
            <a:r>
              <a:rPr lang="en-US" sz="2000" b="0" i="0" dirty="0" err="1">
                <a:effectLst/>
                <a:latin typeface="Baskerville Old Face" panose="02020602080505020303" pitchFamily="18" charset="0"/>
              </a:rPr>
              <a:t>Khayýam</a:t>
            </a:r>
            <a:r>
              <a:rPr lang="en-US" sz="2000" b="0" i="0" dirty="0">
                <a:effectLst/>
                <a:latin typeface="Baskerville Old Face" panose="02020602080505020303" pitchFamily="18" charset="0"/>
              </a:rPr>
              <a:t>.</a:t>
            </a:r>
          </a:p>
          <a:p>
            <a:r>
              <a:rPr lang="en-US" sz="2000" b="1" i="0" dirty="0">
                <a:effectLst/>
                <a:latin typeface="Baskerville Old Face" panose="02020602080505020303" pitchFamily="18" charset="0"/>
              </a:rPr>
              <a:t>Static equation-solving stage</a:t>
            </a:r>
            <a:r>
              <a:rPr lang="en-US" sz="2000" b="0" i="0" dirty="0">
                <a:effectLst/>
                <a:latin typeface="Baskerville Old Face" panose="02020602080505020303" pitchFamily="18" charset="0"/>
              </a:rPr>
              <a:t>, where the purpose is to find numbers satisfying particular relationships. Algebra did not decisively progress to the static equation-solving stage until al-Khwarizmi introduced generalized algorithmic processes for solving algebraic problems however this divergence from geometric algebra is best attributed to the likes of mathematicians Diophantus and Brahmagupta.</a:t>
            </a:r>
          </a:p>
          <a:p>
            <a:r>
              <a:rPr lang="en-US" sz="2000" b="1" i="0" dirty="0">
                <a:effectLst/>
                <a:latin typeface="Baskerville Old Face" panose="02020602080505020303" pitchFamily="18" charset="0"/>
              </a:rPr>
              <a:t>Dynamic function stage</a:t>
            </a:r>
            <a:r>
              <a:rPr lang="en-US" sz="2000" b="0" i="0" dirty="0">
                <a:effectLst/>
                <a:latin typeface="Baskerville Old Face" panose="02020602080505020303" pitchFamily="18" charset="0"/>
              </a:rPr>
              <a:t>, where motion is a core underlying idea. The idea of a function was first proposed by Persian mathematician Sharaf al-D ̄</a:t>
            </a:r>
            <a:r>
              <a:rPr lang="en-US" sz="2000" b="0" i="0" dirty="0" err="1">
                <a:effectLst/>
                <a:latin typeface="Baskerville Old Face" panose="02020602080505020303" pitchFamily="18" charset="0"/>
              </a:rPr>
              <a:t>ın</a:t>
            </a:r>
            <a:r>
              <a:rPr lang="en-US" sz="2000" b="0" i="0" dirty="0">
                <a:effectLst/>
                <a:latin typeface="Baskerville Old Face" panose="02020602080505020303" pitchFamily="18" charset="0"/>
              </a:rPr>
              <a:t> al-T ̄us ̄ı (c. 1135-1213), but the lack of explicit functions with symbols meant that algebra did not decisively move to the dynamic function stage until Gottfried Leibniz.</a:t>
            </a:r>
            <a:r>
              <a:rPr lang="en-US" sz="2000" dirty="0"/>
              <a:t/>
            </a:r>
            <a:br>
              <a:rPr lang="en-US" sz="2000" dirty="0"/>
            </a:br>
            <a:endParaRPr lang="en-GB" sz="2000" dirty="0"/>
          </a:p>
        </p:txBody>
      </p:sp>
    </p:spTree>
    <p:extLst>
      <p:ext uri="{BB962C8B-B14F-4D97-AF65-F5344CB8AC3E}">
        <p14:creationId xmlns:p14="http://schemas.microsoft.com/office/powerpoint/2010/main" val="176756813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2" name="Rectangle 7">
            <a:extLst>
              <a:ext uri="{FF2B5EF4-FFF2-40B4-BE49-F238E27FC236}">
                <a16:creationId xmlns:a16="http://schemas.microsoft.com/office/drawing/2014/main" id="{100EDD19-6802-4EC3-95CE-CFFAB042CFD6}"/>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0352FBA8-D462-4F1A-9484-C2BA7131FF1F}"/>
              </a:ext>
            </a:extLst>
          </p:cNvPr>
          <p:cNvSpPr>
            <a:spLocks noGrp="1"/>
          </p:cNvSpPr>
          <p:nvPr>
            <p:ph type="title"/>
          </p:nvPr>
        </p:nvSpPr>
        <p:spPr>
          <a:xfrm>
            <a:off x="838200" y="365125"/>
            <a:ext cx="10515600" cy="1325563"/>
          </a:xfrm>
        </p:spPr>
        <p:txBody>
          <a:bodyPr>
            <a:normAutofit/>
          </a:bodyPr>
          <a:lstStyle/>
          <a:p>
            <a:r>
              <a:rPr lang="en-GB" sz="5400" dirty="0">
                <a:latin typeface="Baskerville Old Face" panose="02020602080505020303" pitchFamily="18" charset="0"/>
              </a:rPr>
              <a:t>Algebraic Notation</a:t>
            </a:r>
          </a:p>
        </p:txBody>
      </p:sp>
      <p:sp>
        <p:nvSpPr>
          <p:cNvPr id="23"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onnsiteX0" fmla="*/ 0 w 10853928"/>
              <a:gd name="connsiteY0" fmla="*/ 0 h 18288"/>
              <a:gd name="connsiteX1" fmla="*/ 461292 w 10853928"/>
              <a:gd name="connsiteY1" fmla="*/ 0 h 18288"/>
              <a:gd name="connsiteX2" fmla="*/ 1139662 w 10853928"/>
              <a:gd name="connsiteY2" fmla="*/ 0 h 18288"/>
              <a:gd name="connsiteX3" fmla="*/ 1926572 w 10853928"/>
              <a:gd name="connsiteY3" fmla="*/ 0 h 18288"/>
              <a:gd name="connsiteX4" fmla="*/ 2279325 w 10853928"/>
              <a:gd name="connsiteY4" fmla="*/ 0 h 18288"/>
              <a:gd name="connsiteX5" fmla="*/ 2632078 w 10853928"/>
              <a:gd name="connsiteY5" fmla="*/ 0 h 18288"/>
              <a:gd name="connsiteX6" fmla="*/ 3527527 w 10853928"/>
              <a:gd name="connsiteY6" fmla="*/ 0 h 18288"/>
              <a:gd name="connsiteX7" fmla="*/ 4205897 w 10853928"/>
              <a:gd name="connsiteY7" fmla="*/ 0 h 18288"/>
              <a:gd name="connsiteX8" fmla="*/ 4558650 w 10853928"/>
              <a:gd name="connsiteY8" fmla="*/ 0 h 18288"/>
              <a:gd name="connsiteX9" fmla="*/ 5237020 w 10853928"/>
              <a:gd name="connsiteY9" fmla="*/ 0 h 18288"/>
              <a:gd name="connsiteX10" fmla="*/ 6132469 w 10853928"/>
              <a:gd name="connsiteY10" fmla="*/ 0 h 18288"/>
              <a:gd name="connsiteX11" fmla="*/ 6702301 w 10853928"/>
              <a:gd name="connsiteY11" fmla="*/ 0 h 18288"/>
              <a:gd name="connsiteX12" fmla="*/ 7272132 w 10853928"/>
              <a:gd name="connsiteY12" fmla="*/ 0 h 18288"/>
              <a:gd name="connsiteX13" fmla="*/ 7950502 w 10853928"/>
              <a:gd name="connsiteY13" fmla="*/ 0 h 18288"/>
              <a:gd name="connsiteX14" fmla="*/ 8737412 w 10853928"/>
              <a:gd name="connsiteY14" fmla="*/ 0 h 18288"/>
              <a:gd name="connsiteX15" fmla="*/ 9524322 w 10853928"/>
              <a:gd name="connsiteY15" fmla="*/ 0 h 18288"/>
              <a:gd name="connsiteX16" fmla="*/ 10853928 w 10853928"/>
              <a:gd name="connsiteY16" fmla="*/ 0 h 18288"/>
              <a:gd name="connsiteX17" fmla="*/ 10853928 w 10853928"/>
              <a:gd name="connsiteY17" fmla="*/ 18288 h 18288"/>
              <a:gd name="connsiteX18" fmla="*/ 10392636 w 10853928"/>
              <a:gd name="connsiteY18" fmla="*/ 18288 h 18288"/>
              <a:gd name="connsiteX19" fmla="*/ 9497187 w 10853928"/>
              <a:gd name="connsiteY19" fmla="*/ 18288 h 18288"/>
              <a:gd name="connsiteX20" fmla="*/ 8818817 w 10853928"/>
              <a:gd name="connsiteY20" fmla="*/ 18288 h 18288"/>
              <a:gd name="connsiteX21" fmla="*/ 8466064 w 10853928"/>
              <a:gd name="connsiteY21" fmla="*/ 18288 h 18288"/>
              <a:gd name="connsiteX22" fmla="*/ 7787693 w 10853928"/>
              <a:gd name="connsiteY22" fmla="*/ 18288 h 18288"/>
              <a:gd name="connsiteX23" fmla="*/ 7217862 w 10853928"/>
              <a:gd name="connsiteY23" fmla="*/ 18288 h 18288"/>
              <a:gd name="connsiteX24" fmla="*/ 6648031 w 10853928"/>
              <a:gd name="connsiteY24" fmla="*/ 18288 h 18288"/>
              <a:gd name="connsiteX25" fmla="*/ 6078200 w 10853928"/>
              <a:gd name="connsiteY25" fmla="*/ 18288 h 18288"/>
              <a:gd name="connsiteX26" fmla="*/ 5508368 w 10853928"/>
              <a:gd name="connsiteY26" fmla="*/ 18288 h 18288"/>
              <a:gd name="connsiteX27" fmla="*/ 4721459 w 10853928"/>
              <a:gd name="connsiteY27" fmla="*/ 18288 h 18288"/>
              <a:gd name="connsiteX28" fmla="*/ 4043088 w 10853928"/>
              <a:gd name="connsiteY28" fmla="*/ 18288 h 18288"/>
              <a:gd name="connsiteX29" fmla="*/ 3690336 w 10853928"/>
              <a:gd name="connsiteY29" fmla="*/ 18288 h 18288"/>
              <a:gd name="connsiteX30" fmla="*/ 3120504 w 10853928"/>
              <a:gd name="connsiteY30" fmla="*/ 18288 h 18288"/>
              <a:gd name="connsiteX31" fmla="*/ 2333595 w 10853928"/>
              <a:gd name="connsiteY31" fmla="*/ 18288 h 18288"/>
              <a:gd name="connsiteX32" fmla="*/ 1872303 w 10853928"/>
              <a:gd name="connsiteY32" fmla="*/ 18288 h 18288"/>
              <a:gd name="connsiteX33" fmla="*/ 976854 w 10853928"/>
              <a:gd name="connsiteY33" fmla="*/ 18288 h 18288"/>
              <a:gd name="connsiteX34" fmla="*/ 0 w 10853928"/>
              <a:gd name="connsiteY34" fmla="*/ 18288 h 18288"/>
              <a:gd name="connsiteX35" fmla="*/ 0 w 10853928"/>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xmln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49271E2A-954A-4B5C-BED6-F36633ED5171}"/>
              </a:ext>
            </a:extLst>
          </p:cNvPr>
          <p:cNvSpPr>
            <a:spLocks noGrp="1"/>
          </p:cNvSpPr>
          <p:nvPr>
            <p:ph idx="1"/>
          </p:nvPr>
        </p:nvSpPr>
        <p:spPr>
          <a:xfrm>
            <a:off x="838200" y="1929384"/>
            <a:ext cx="10515600" cy="4251960"/>
          </a:xfrm>
        </p:spPr>
        <p:txBody>
          <a:bodyPr>
            <a:noAutofit/>
          </a:bodyPr>
          <a:lstStyle/>
          <a:p>
            <a:r>
              <a:rPr lang="en-US" sz="1600" b="1" dirty="0">
                <a:latin typeface="Baskerville Old Face" panose="02020602080505020303" pitchFamily="18" charset="0"/>
              </a:rPr>
              <a:t>Rhetorical algebra</a:t>
            </a:r>
            <a:r>
              <a:rPr lang="en-US" sz="1600" dirty="0">
                <a:latin typeface="Baskerville Old Face" panose="02020602080505020303" pitchFamily="18" charset="0"/>
              </a:rPr>
              <a:t>, in which equations are written in verse. First developed by the ancient Babylonians, this era of expression continued up until the 16th century. For example, the rhetorical form </a:t>
            </a:r>
            <a:r>
              <a:rPr lang="en-US" sz="1600" dirty="0" err="1">
                <a:latin typeface="Baskerville Old Face" panose="02020602080505020303" pitchFamily="18" charset="0"/>
              </a:rPr>
              <a:t>ofx</a:t>
            </a:r>
            <a:r>
              <a:rPr lang="en-US" sz="1600" dirty="0">
                <a:latin typeface="Baskerville Old Face" panose="02020602080505020303" pitchFamily="18" charset="0"/>
              </a:rPr>
              <a:t>+ 2 = 4 is “The thing plus two equals four”. In the later years numbers might have been replaced with the decimal numeral system.</a:t>
            </a:r>
          </a:p>
          <a:p>
            <a:r>
              <a:rPr lang="en-US" sz="1600" b="1" dirty="0">
                <a:latin typeface="Baskerville Old Face" panose="02020602080505020303" pitchFamily="18" charset="0"/>
              </a:rPr>
              <a:t>Syncopated algebra</a:t>
            </a:r>
            <a:r>
              <a:rPr lang="en-US" sz="1600" dirty="0">
                <a:latin typeface="Baskerville Old Face" panose="02020602080505020303" pitchFamily="18" charset="0"/>
              </a:rPr>
              <a:t>, the stage which blends ideas from the rhetorical and symbolic in which some symbolism is used but does not contain all of the characteristics of symbolic algebra. Syncopated algebraic notation first appeared in Diophantus’s </a:t>
            </a:r>
            <a:r>
              <a:rPr lang="en-US" sz="1600" i="1" dirty="0" err="1">
                <a:latin typeface="Baskerville Old Face" panose="02020602080505020303" pitchFamily="18" charset="0"/>
              </a:rPr>
              <a:t>Arithmetica</a:t>
            </a:r>
            <a:r>
              <a:rPr lang="en-US" sz="1600" dirty="0">
                <a:latin typeface="Baskerville Old Face" panose="02020602080505020303" pitchFamily="18" charset="0"/>
              </a:rPr>
              <a:t> (3rd century AD), followed by Brahmagupta’s </a:t>
            </a:r>
            <a:r>
              <a:rPr lang="en-US" sz="1600" i="1" dirty="0">
                <a:latin typeface="Baskerville Old Face" panose="02020602080505020303" pitchFamily="18" charset="0"/>
              </a:rPr>
              <a:t>Brahma </a:t>
            </a:r>
            <a:r>
              <a:rPr lang="en-US" sz="1600" i="1" dirty="0" err="1">
                <a:latin typeface="Baskerville Old Face" panose="02020602080505020303" pitchFamily="18" charset="0"/>
              </a:rPr>
              <a:t>Sphuta</a:t>
            </a:r>
            <a:r>
              <a:rPr lang="en-US" sz="1600" i="1" dirty="0">
                <a:latin typeface="Baskerville Old Face" panose="02020602080505020303" pitchFamily="18" charset="0"/>
              </a:rPr>
              <a:t> </a:t>
            </a:r>
            <a:r>
              <a:rPr lang="en-US" sz="1600" i="1" dirty="0" err="1">
                <a:latin typeface="Baskerville Old Face" panose="02020602080505020303" pitchFamily="18" charset="0"/>
              </a:rPr>
              <a:t>Siddhanta</a:t>
            </a:r>
            <a:r>
              <a:rPr lang="en-US" sz="1600" i="1" dirty="0">
                <a:latin typeface="Baskerville Old Face" panose="02020602080505020303" pitchFamily="18" charset="0"/>
              </a:rPr>
              <a:t> </a:t>
            </a:r>
            <a:r>
              <a:rPr lang="en-US" sz="1600" dirty="0">
                <a:latin typeface="Baskerville Old Face" panose="02020602080505020303" pitchFamily="18" charset="0"/>
              </a:rPr>
              <a:t>(7th century). Usually presented with restrictions in the use of core axioms or operations familiar with us today, the understanding of algebraic objects and methods are not in line with that of symbolic algebra.</a:t>
            </a:r>
          </a:p>
          <a:p>
            <a:r>
              <a:rPr lang="en-US" sz="1600" b="1" dirty="0">
                <a:latin typeface="Baskerville Old Face" panose="02020602080505020303" pitchFamily="18" charset="0"/>
              </a:rPr>
              <a:t>Symbolic algebra</a:t>
            </a:r>
            <a:r>
              <a:rPr lang="en-US" sz="1600" dirty="0">
                <a:latin typeface="Baskerville Old Face" panose="02020602080505020303" pitchFamily="18" charset="0"/>
              </a:rPr>
              <a:t>, in which full modern symbolism is used along with the characteristics of abstract algebra. An early concept of this can be found in the work of Islamic mathematician Ibn al-</a:t>
            </a:r>
            <a:r>
              <a:rPr lang="en-US" sz="1600" dirty="0" err="1">
                <a:latin typeface="Baskerville Old Face" panose="02020602080505020303" pitchFamily="18" charset="0"/>
              </a:rPr>
              <a:t>Banna</a:t>
            </a:r>
            <a:r>
              <a:rPr lang="en-US" sz="1600" dirty="0">
                <a:latin typeface="Baskerville Old Face" panose="02020602080505020303" pitchFamily="18" charset="0"/>
              </a:rPr>
              <a:t> (13th-14th centuries) aptly named </a:t>
            </a:r>
            <a:r>
              <a:rPr lang="en-US" sz="1600" i="1" dirty="0">
                <a:latin typeface="Baskerville Old Face" panose="02020602080505020303" pitchFamily="18" charset="0"/>
              </a:rPr>
              <a:t>Raf al-</a:t>
            </a:r>
            <a:r>
              <a:rPr lang="en-US" sz="1600" i="1" dirty="0" err="1">
                <a:latin typeface="Baskerville Old Face" panose="02020602080505020303" pitchFamily="18" charset="0"/>
              </a:rPr>
              <a:t>ij</a:t>
            </a:r>
            <a:r>
              <a:rPr lang="en-US" sz="1600" i="1" dirty="0">
                <a:latin typeface="Baskerville Old Face" panose="02020602080505020303" pitchFamily="18" charset="0"/>
              </a:rPr>
              <a:t> ̄ab, ‘Lifting the Veil’, </a:t>
            </a:r>
            <a:r>
              <a:rPr lang="en-US" sz="1600" dirty="0">
                <a:latin typeface="Baskerville Old Face" panose="02020602080505020303" pitchFamily="18" charset="0"/>
              </a:rPr>
              <a:t>covering topics such as continued fractions and square roots. This algebraic notion was further developed by Ab ̄u al-Hasan al-</a:t>
            </a:r>
            <a:r>
              <a:rPr lang="en-US" sz="1600" dirty="0" err="1">
                <a:latin typeface="Baskerville Old Face" panose="02020602080505020303" pitchFamily="18" charset="0"/>
              </a:rPr>
              <a:t>Qalas</a:t>
            </a:r>
            <a:r>
              <a:rPr lang="en-US" sz="1600" dirty="0">
                <a:latin typeface="Baskerville Old Face" panose="02020602080505020303" pitchFamily="18" charset="0"/>
              </a:rPr>
              <a:t> ̄ad ̄ı in the 15th century. Full symbolic algebra was developed by Francois </a:t>
            </a:r>
            <a:r>
              <a:rPr lang="en-US" sz="1600" dirty="0" err="1">
                <a:latin typeface="Baskerville Old Face" panose="02020602080505020303" pitchFamily="18" charset="0"/>
              </a:rPr>
              <a:t>Viete</a:t>
            </a:r>
            <a:r>
              <a:rPr lang="en-US" sz="1600" dirty="0">
                <a:latin typeface="Baskerville Old Face" panose="02020602080505020303" pitchFamily="18" charset="0"/>
              </a:rPr>
              <a:t> (16th century) and later expanded by Rene Descartes (17th century), introducing the modern notation and linked geometric problems to algebraic expression with Cartesian geometry.</a:t>
            </a:r>
            <a:br>
              <a:rPr lang="en-US" sz="1600" dirty="0">
                <a:latin typeface="Baskerville Old Face" panose="02020602080505020303" pitchFamily="18" charset="0"/>
              </a:rPr>
            </a:br>
            <a:r>
              <a:rPr lang="en-US" sz="1600" dirty="0">
                <a:latin typeface="Baskerville Old Face" panose="02020602080505020303" pitchFamily="18" charset="0"/>
              </a:rPr>
              <a:t/>
            </a:r>
            <a:br>
              <a:rPr lang="en-US" sz="1600" dirty="0">
                <a:latin typeface="Baskerville Old Face" panose="02020602080505020303" pitchFamily="18" charset="0"/>
              </a:rPr>
            </a:br>
            <a:endParaRPr lang="en-US" sz="1600" dirty="0">
              <a:latin typeface="Baskerville Old Face" panose="02020602080505020303" pitchFamily="18" charset="0"/>
            </a:endParaRPr>
          </a:p>
        </p:txBody>
      </p:sp>
    </p:spTree>
    <p:extLst>
      <p:ext uri="{BB962C8B-B14F-4D97-AF65-F5344CB8AC3E}">
        <p14:creationId xmlns:p14="http://schemas.microsoft.com/office/powerpoint/2010/main" val="2201077235"/>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2C61293E-6EBE-43EF-A52C-9BEBFD7679D4}"/>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38655CB6-C1FE-48F4-AC86-11E18A8943DF}"/>
              </a:ext>
            </a:extLst>
          </p:cNvPr>
          <p:cNvSpPr>
            <a:spLocks noGrp="1"/>
          </p:cNvSpPr>
          <p:nvPr>
            <p:ph type="title"/>
          </p:nvPr>
        </p:nvSpPr>
        <p:spPr>
          <a:xfrm>
            <a:off x="5297762" y="329184"/>
            <a:ext cx="6251110" cy="1783080"/>
          </a:xfrm>
        </p:spPr>
        <p:txBody>
          <a:bodyPr anchor="b">
            <a:normAutofit/>
          </a:bodyPr>
          <a:lstStyle/>
          <a:p>
            <a:r>
              <a:rPr lang="en-GB" sz="5400" dirty="0">
                <a:latin typeface="Baskerville Old Face" panose="02020602080505020303" pitchFamily="18" charset="0"/>
              </a:rPr>
              <a:t>Beginnings of algebraic thinking</a:t>
            </a:r>
          </a:p>
        </p:txBody>
      </p:sp>
      <p:pic>
        <p:nvPicPr>
          <p:cNvPr id="5" name="Content Placeholder 4" descr="Diagram&#10;&#10;Description automatically generated">
            <a:extLst>
              <a:ext uri="{FF2B5EF4-FFF2-40B4-BE49-F238E27FC236}">
                <a16:creationId xmlns:a16="http://schemas.microsoft.com/office/drawing/2014/main" id="{475688E2-2193-4837-97C7-EFC0AD3A9D68}"/>
              </a:ext>
            </a:extLst>
          </p:cNvPr>
          <p:cNvPicPr>
            <a:picLocks noChangeAspect="1"/>
          </p:cNvPicPr>
          <p:nvPr/>
        </p:nvPicPr>
        <p:blipFill rotWithShape="1">
          <a:blip r:embed="rId2"/>
          <a:srcRect r="-1" b="1709"/>
          <a:stretch/>
        </p:blipFill>
        <p:spPr>
          <a:xfrm>
            <a:off x="1" y="10"/>
            <a:ext cx="4657344" cy="6857990"/>
          </a:xfrm>
          <a:custGeom>
            <a:avLst/>
            <a:gdLst/>
            <a:ahLst/>
            <a:cxnLst/>
            <a:rect l="l" t="t" r="r" b="b"/>
            <a:pathLst>
              <a:path w="4657344" h="6858000">
                <a:moveTo>
                  <a:pt x="0" y="0"/>
                </a:moveTo>
                <a:lnTo>
                  <a:pt x="3429755" y="0"/>
                </a:lnTo>
                <a:lnTo>
                  <a:pt x="3526016" y="148742"/>
                </a:lnTo>
                <a:cubicBezTo>
                  <a:pt x="3657740" y="365513"/>
                  <a:pt x="3777402" y="589569"/>
                  <a:pt x="3886489" y="819975"/>
                </a:cubicBezTo>
                <a:cubicBezTo>
                  <a:pt x="3891856" y="833492"/>
                  <a:pt x="3900663" y="845393"/>
                  <a:pt x="3912049" y="854514"/>
                </a:cubicBezTo>
                <a:cubicBezTo>
                  <a:pt x="3897352" y="819849"/>
                  <a:pt x="3883037" y="784928"/>
                  <a:pt x="3868083" y="750263"/>
                </a:cubicBezTo>
                <a:cubicBezTo>
                  <a:pt x="3806989" y="608712"/>
                  <a:pt x="3742478" y="469145"/>
                  <a:pt x="3674155" y="331786"/>
                </a:cubicBezTo>
                <a:lnTo>
                  <a:pt x="3496656" y="0"/>
                </a:lnTo>
                <a:lnTo>
                  <a:pt x="3554371" y="0"/>
                </a:lnTo>
                <a:lnTo>
                  <a:pt x="3661621" y="196614"/>
                </a:lnTo>
                <a:cubicBezTo>
                  <a:pt x="3856899" y="573253"/>
                  <a:pt x="4021071" y="966066"/>
                  <a:pt x="4161279" y="1371196"/>
                </a:cubicBezTo>
                <a:cubicBezTo>
                  <a:pt x="4379525" y="2007265"/>
                  <a:pt x="4530141" y="2664286"/>
                  <a:pt x="4610660" y="3331516"/>
                </a:cubicBezTo>
                <a:cubicBezTo>
                  <a:pt x="4652837" y="3672965"/>
                  <a:pt x="4671625" y="4013908"/>
                  <a:pt x="4645040" y="4357388"/>
                </a:cubicBezTo>
                <a:cubicBezTo>
                  <a:pt x="4613599" y="4758899"/>
                  <a:pt x="4566181" y="5157998"/>
                  <a:pt x="4485789" y="5552906"/>
                </a:cubicBezTo>
                <a:cubicBezTo>
                  <a:pt x="4397121" y="5988893"/>
                  <a:pt x="4276748" y="6414594"/>
                  <a:pt x="4117769" y="6828295"/>
                </a:cubicBezTo>
                <a:lnTo>
                  <a:pt x="4105288" y="6858000"/>
                </a:lnTo>
                <a:lnTo>
                  <a:pt x="4052520" y="6858000"/>
                </a:lnTo>
                <a:lnTo>
                  <a:pt x="4059369" y="6841549"/>
                </a:lnTo>
                <a:cubicBezTo>
                  <a:pt x="4147276" y="6614016"/>
                  <a:pt x="4224193" y="6380817"/>
                  <a:pt x="4291518" y="6142729"/>
                </a:cubicBezTo>
                <a:cubicBezTo>
                  <a:pt x="4350055" y="5935370"/>
                  <a:pt x="4393256" y="5723695"/>
                  <a:pt x="4443357" y="5513923"/>
                </a:cubicBezTo>
                <a:cubicBezTo>
                  <a:pt x="4444541" y="5502788"/>
                  <a:pt x="4445137" y="5491601"/>
                  <a:pt x="4445146" y="5480401"/>
                </a:cubicBezTo>
                <a:cubicBezTo>
                  <a:pt x="4408465" y="5607635"/>
                  <a:pt x="4379196" y="5719759"/>
                  <a:pt x="4344559" y="5830359"/>
                </a:cubicBezTo>
                <a:cubicBezTo>
                  <a:pt x="4254261" y="6118381"/>
                  <a:pt x="4150112" y="6398531"/>
                  <a:pt x="4031702" y="6670527"/>
                </a:cubicBezTo>
                <a:lnTo>
                  <a:pt x="3943824" y="6858000"/>
                </a:lnTo>
                <a:lnTo>
                  <a:pt x="0" y="6858000"/>
                </a:lnTo>
                <a:close/>
              </a:path>
            </a:pathLst>
          </a:custGeom>
        </p:spPr>
      </p:pic>
      <p:sp>
        <p:nvSpPr>
          <p:cNvPr id="16" name="sketchy line">
            <a:extLst>
              <a:ext uri="{FF2B5EF4-FFF2-40B4-BE49-F238E27FC236}">
                <a16:creationId xmlns:a16="http://schemas.microsoft.com/office/drawing/2014/main" id="{21540236-BFD5-4A9D-8840-4703E7F76825}"/>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297762" y="2374947"/>
            <a:ext cx="4243589" cy="18288"/>
          </a:xfrm>
          <a:custGeom>
            <a:avLst/>
            <a:gdLst>
              <a:gd name="connsiteX0" fmla="*/ 0 w 4243589"/>
              <a:gd name="connsiteY0" fmla="*/ 0 h 18288"/>
              <a:gd name="connsiteX1" fmla="*/ 478919 w 4243589"/>
              <a:gd name="connsiteY1" fmla="*/ 0 h 18288"/>
              <a:gd name="connsiteX2" fmla="*/ 957839 w 4243589"/>
              <a:gd name="connsiteY2" fmla="*/ 0 h 18288"/>
              <a:gd name="connsiteX3" fmla="*/ 1521630 w 4243589"/>
              <a:gd name="connsiteY3" fmla="*/ 0 h 18288"/>
              <a:gd name="connsiteX4" fmla="*/ 2212729 w 4243589"/>
              <a:gd name="connsiteY4" fmla="*/ 0 h 18288"/>
              <a:gd name="connsiteX5" fmla="*/ 2734084 w 4243589"/>
              <a:gd name="connsiteY5" fmla="*/ 0 h 18288"/>
              <a:gd name="connsiteX6" fmla="*/ 3255439 w 4243589"/>
              <a:gd name="connsiteY6" fmla="*/ 0 h 18288"/>
              <a:gd name="connsiteX7" fmla="*/ 4243589 w 4243589"/>
              <a:gd name="connsiteY7" fmla="*/ 0 h 18288"/>
              <a:gd name="connsiteX8" fmla="*/ 4243589 w 4243589"/>
              <a:gd name="connsiteY8" fmla="*/ 18288 h 18288"/>
              <a:gd name="connsiteX9" fmla="*/ 3594926 w 4243589"/>
              <a:gd name="connsiteY9" fmla="*/ 18288 h 18288"/>
              <a:gd name="connsiteX10" fmla="*/ 3073571 w 4243589"/>
              <a:gd name="connsiteY10" fmla="*/ 18288 h 18288"/>
              <a:gd name="connsiteX11" fmla="*/ 2552216 w 4243589"/>
              <a:gd name="connsiteY11" fmla="*/ 18288 h 18288"/>
              <a:gd name="connsiteX12" fmla="*/ 1903553 w 4243589"/>
              <a:gd name="connsiteY12" fmla="*/ 18288 h 18288"/>
              <a:gd name="connsiteX13" fmla="*/ 1212454 w 4243589"/>
              <a:gd name="connsiteY13" fmla="*/ 18288 h 18288"/>
              <a:gd name="connsiteX14" fmla="*/ 733535 w 4243589"/>
              <a:gd name="connsiteY14" fmla="*/ 18288 h 18288"/>
              <a:gd name="connsiteX15" fmla="*/ 0 w 4243589"/>
              <a:gd name="connsiteY15" fmla="*/ 18288 h 18288"/>
              <a:gd name="connsiteX16" fmla="*/ 0 w 4243589"/>
              <a:gd name="connsiteY16"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4243589" h="18288" fill="none" extrusionOk="0">
                <a:moveTo>
                  <a:pt x="0" y="0"/>
                </a:moveTo>
                <a:cubicBezTo>
                  <a:pt x="213395" y="-21006"/>
                  <a:pt x="307421" y="-18116"/>
                  <a:pt x="478919" y="0"/>
                </a:cubicBezTo>
                <a:cubicBezTo>
                  <a:pt x="650417" y="18116"/>
                  <a:pt x="831092" y="-21237"/>
                  <a:pt x="957839" y="0"/>
                </a:cubicBezTo>
                <a:cubicBezTo>
                  <a:pt x="1084586" y="21237"/>
                  <a:pt x="1301682" y="25124"/>
                  <a:pt x="1521630" y="0"/>
                </a:cubicBezTo>
                <a:cubicBezTo>
                  <a:pt x="1741578" y="-25124"/>
                  <a:pt x="1970269" y="-29139"/>
                  <a:pt x="2212729" y="0"/>
                </a:cubicBezTo>
                <a:cubicBezTo>
                  <a:pt x="2455189" y="29139"/>
                  <a:pt x="2558847" y="-4796"/>
                  <a:pt x="2734084" y="0"/>
                </a:cubicBezTo>
                <a:cubicBezTo>
                  <a:pt x="2909321" y="4796"/>
                  <a:pt x="3097217" y="-13409"/>
                  <a:pt x="3255439" y="0"/>
                </a:cubicBezTo>
                <a:cubicBezTo>
                  <a:pt x="3413662" y="13409"/>
                  <a:pt x="3979999" y="-10121"/>
                  <a:pt x="4243589" y="0"/>
                </a:cubicBezTo>
                <a:cubicBezTo>
                  <a:pt x="4244484" y="8974"/>
                  <a:pt x="4243043" y="9359"/>
                  <a:pt x="4243589" y="18288"/>
                </a:cubicBezTo>
                <a:cubicBezTo>
                  <a:pt x="4058777" y="31246"/>
                  <a:pt x="3910348" y="3158"/>
                  <a:pt x="3594926" y="18288"/>
                </a:cubicBezTo>
                <a:cubicBezTo>
                  <a:pt x="3279504" y="33418"/>
                  <a:pt x="3319955" y="-3977"/>
                  <a:pt x="3073571" y="18288"/>
                </a:cubicBezTo>
                <a:cubicBezTo>
                  <a:pt x="2827187" y="40553"/>
                  <a:pt x="2767387" y="1863"/>
                  <a:pt x="2552216" y="18288"/>
                </a:cubicBezTo>
                <a:cubicBezTo>
                  <a:pt x="2337046" y="34713"/>
                  <a:pt x="2181871" y="19527"/>
                  <a:pt x="1903553" y="18288"/>
                </a:cubicBezTo>
                <a:cubicBezTo>
                  <a:pt x="1625235" y="17049"/>
                  <a:pt x="1557672" y="24174"/>
                  <a:pt x="1212454" y="18288"/>
                </a:cubicBezTo>
                <a:cubicBezTo>
                  <a:pt x="867236" y="12402"/>
                  <a:pt x="874382" y="15627"/>
                  <a:pt x="733535" y="18288"/>
                </a:cubicBezTo>
                <a:cubicBezTo>
                  <a:pt x="592688" y="20949"/>
                  <a:pt x="183477" y="14753"/>
                  <a:pt x="0" y="18288"/>
                </a:cubicBezTo>
                <a:cubicBezTo>
                  <a:pt x="-229" y="14222"/>
                  <a:pt x="509" y="5816"/>
                  <a:pt x="0" y="0"/>
                </a:cubicBezTo>
                <a:close/>
              </a:path>
              <a:path w="4243589" h="18288" stroke="0" extrusionOk="0">
                <a:moveTo>
                  <a:pt x="0" y="0"/>
                </a:moveTo>
                <a:cubicBezTo>
                  <a:pt x="143690" y="16630"/>
                  <a:pt x="266667" y="14847"/>
                  <a:pt x="521355" y="0"/>
                </a:cubicBezTo>
                <a:cubicBezTo>
                  <a:pt x="776043" y="-14847"/>
                  <a:pt x="814491" y="-17363"/>
                  <a:pt x="1000275" y="0"/>
                </a:cubicBezTo>
                <a:cubicBezTo>
                  <a:pt x="1186059" y="17363"/>
                  <a:pt x="1352504" y="-23507"/>
                  <a:pt x="1521630" y="0"/>
                </a:cubicBezTo>
                <a:cubicBezTo>
                  <a:pt x="1690756" y="23507"/>
                  <a:pt x="1889525" y="5871"/>
                  <a:pt x="2127857" y="0"/>
                </a:cubicBezTo>
                <a:cubicBezTo>
                  <a:pt x="2366189" y="-5871"/>
                  <a:pt x="2620628" y="-27997"/>
                  <a:pt x="2776520" y="0"/>
                </a:cubicBezTo>
                <a:cubicBezTo>
                  <a:pt x="2932412" y="27997"/>
                  <a:pt x="3131683" y="-25073"/>
                  <a:pt x="3467618" y="0"/>
                </a:cubicBezTo>
                <a:cubicBezTo>
                  <a:pt x="3803553" y="25073"/>
                  <a:pt x="4017371" y="3071"/>
                  <a:pt x="4243589" y="0"/>
                </a:cubicBezTo>
                <a:cubicBezTo>
                  <a:pt x="4243134" y="6162"/>
                  <a:pt x="4243492" y="11775"/>
                  <a:pt x="4243589" y="18288"/>
                </a:cubicBezTo>
                <a:cubicBezTo>
                  <a:pt x="4017834" y="-5779"/>
                  <a:pt x="3834586" y="13376"/>
                  <a:pt x="3594926" y="18288"/>
                </a:cubicBezTo>
                <a:cubicBezTo>
                  <a:pt x="3355266" y="23200"/>
                  <a:pt x="3204179" y="2869"/>
                  <a:pt x="2903827" y="18288"/>
                </a:cubicBezTo>
                <a:cubicBezTo>
                  <a:pt x="2603475" y="33707"/>
                  <a:pt x="2526187" y="46187"/>
                  <a:pt x="2212729" y="18288"/>
                </a:cubicBezTo>
                <a:cubicBezTo>
                  <a:pt x="1899271" y="-9611"/>
                  <a:pt x="1966289" y="29692"/>
                  <a:pt x="1733809" y="18288"/>
                </a:cubicBezTo>
                <a:cubicBezTo>
                  <a:pt x="1501329" y="6884"/>
                  <a:pt x="1343612" y="12492"/>
                  <a:pt x="1085146" y="18288"/>
                </a:cubicBezTo>
                <a:cubicBezTo>
                  <a:pt x="826680" y="24084"/>
                  <a:pt x="778184" y="35607"/>
                  <a:pt x="521355" y="18288"/>
                </a:cubicBezTo>
                <a:cubicBezTo>
                  <a:pt x="264526" y="969"/>
                  <a:pt x="120277" y="4268"/>
                  <a:pt x="0" y="18288"/>
                </a:cubicBezTo>
                <a:cubicBezTo>
                  <a:pt x="766" y="10800"/>
                  <a:pt x="-457" y="8180"/>
                  <a:pt x="0" y="0"/>
                </a:cubicBezTo>
                <a:close/>
              </a:path>
            </a:pathLst>
          </a:custGeom>
          <a:solidFill>
            <a:schemeClr val="accent2"/>
          </a:solidFill>
          <a:ln w="44450" cap="rnd">
            <a:solidFill>
              <a:schemeClr val="accent2"/>
            </a:solidFill>
            <a:round/>
            <a:extLst>
              <a:ext uri="{C807C97D-BFC1-408E-A445-0C87EB9F89A2}">
                <ask:lineSketchStyleProps xmlns:ask="http://schemas.microsoft.com/office/drawing/2018/sketchyshapes" xmlns="" sd="2727557108">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Content Placeholder 8">
            <a:extLst>
              <a:ext uri="{FF2B5EF4-FFF2-40B4-BE49-F238E27FC236}">
                <a16:creationId xmlns:a16="http://schemas.microsoft.com/office/drawing/2014/main" id="{B8961433-7734-4F8F-BAD2-BCF9AB43EEA0}"/>
              </a:ext>
            </a:extLst>
          </p:cNvPr>
          <p:cNvSpPr>
            <a:spLocks noGrp="1"/>
          </p:cNvSpPr>
          <p:nvPr>
            <p:ph idx="1"/>
          </p:nvPr>
        </p:nvSpPr>
        <p:spPr>
          <a:xfrm>
            <a:off x="5297762" y="2706624"/>
            <a:ext cx="6251110" cy="3483864"/>
          </a:xfrm>
        </p:spPr>
        <p:txBody>
          <a:bodyPr>
            <a:normAutofit/>
          </a:bodyPr>
          <a:lstStyle/>
          <a:p>
            <a:r>
              <a:rPr lang="en-US" sz="2200" dirty="0">
                <a:latin typeface="Baskerville Old Face" panose="02020602080505020303" pitchFamily="18" charset="0"/>
              </a:rPr>
              <a:t>Early traces of algebraic thinking in ancient Babylonia ca 2000BCE.</a:t>
            </a:r>
          </a:p>
          <a:p>
            <a:r>
              <a:rPr lang="en-US" sz="2200" dirty="0">
                <a:latin typeface="Baskerville Old Face" panose="02020602080505020303" pitchFamily="18" charset="0"/>
              </a:rPr>
              <a:t>Evidence from cuneiform tablets.</a:t>
            </a:r>
          </a:p>
          <a:p>
            <a:r>
              <a:rPr lang="en-US" sz="2200" dirty="0">
                <a:latin typeface="Baskerville Old Face" panose="02020602080505020303" pitchFamily="18" charset="0"/>
              </a:rPr>
              <a:t>Procedure for solving geometric problems on determining land area and size.</a:t>
            </a:r>
          </a:p>
          <a:p>
            <a:r>
              <a:rPr lang="en-US" sz="2200" dirty="0">
                <a:latin typeface="Baskerville Old Face" panose="02020602080505020303" pitchFamily="18" charset="0"/>
              </a:rPr>
              <a:t>Some problems seemed to have no practical use.</a:t>
            </a:r>
          </a:p>
          <a:p>
            <a:r>
              <a:rPr lang="en-US" sz="2200" dirty="0">
                <a:latin typeface="Baskerville Old Face" panose="02020602080505020303" pitchFamily="18" charset="0"/>
              </a:rPr>
              <a:t>Descriptions were in terms of specific values but made it clear that it applied in general.</a:t>
            </a:r>
          </a:p>
          <a:p>
            <a:r>
              <a:rPr lang="en-US" sz="2200" dirty="0">
                <a:latin typeface="Baskerville Old Face" panose="02020602080505020303" pitchFamily="18" charset="0"/>
              </a:rPr>
              <a:t>Often described as “Babylonian algebra”.</a:t>
            </a:r>
          </a:p>
        </p:txBody>
      </p:sp>
    </p:spTree>
    <p:extLst>
      <p:ext uri="{BB962C8B-B14F-4D97-AF65-F5344CB8AC3E}">
        <p14:creationId xmlns:p14="http://schemas.microsoft.com/office/powerpoint/2010/main" val="2365139020"/>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fade">
                                      <p:cBhvr>
                                        <p:cTn id="12" dur="1000"/>
                                        <p:tgtEl>
                                          <p:spTgt spid="5"/>
                                        </p:tgtEl>
                                      </p:cBhvr>
                                    </p:animEffect>
                                    <p:anim calcmode="lin" valueType="num">
                                      <p:cBhvr>
                                        <p:cTn id="13" dur="1000" fill="hold"/>
                                        <p:tgtEl>
                                          <p:spTgt spid="5"/>
                                        </p:tgtEl>
                                        <p:attrNameLst>
                                          <p:attrName>ppt_x</p:attrName>
                                        </p:attrNameLst>
                                      </p:cBhvr>
                                      <p:tavLst>
                                        <p:tav tm="0">
                                          <p:val>
                                            <p:strVal val="#ppt_x"/>
                                          </p:val>
                                        </p:tav>
                                        <p:tav tm="100000">
                                          <p:val>
                                            <p:strVal val="#ppt_x"/>
                                          </p:val>
                                        </p:tav>
                                      </p:tavLst>
                                    </p:anim>
                                    <p:anim calcmode="lin" valueType="num">
                                      <p:cBhvr>
                                        <p:cTn id="14"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2" presetClass="entr" presetSubtype="4" fill="hold" nodeType="clickEffect">
                                  <p:stCondLst>
                                    <p:cond delay="0"/>
                                  </p:stCondLst>
                                  <p:childTnLst>
                                    <p:set>
                                      <p:cBhvr>
                                        <p:cTn id="18" dur="1" fill="hold">
                                          <p:stCondLst>
                                            <p:cond delay="0"/>
                                          </p:stCondLst>
                                        </p:cTn>
                                        <p:tgtEl>
                                          <p:spTgt spid="9">
                                            <p:txEl>
                                              <p:pRg st="0" end="0"/>
                                            </p:txEl>
                                          </p:spTgt>
                                        </p:tgtEl>
                                        <p:attrNameLst>
                                          <p:attrName>style.visibility</p:attrName>
                                        </p:attrNameLst>
                                      </p:cBhvr>
                                      <p:to>
                                        <p:strVal val="visible"/>
                                      </p:to>
                                    </p:set>
                                    <p:animEffect transition="in" filter="wipe(down)">
                                      <p:cBhvr>
                                        <p:cTn id="19" dur="500"/>
                                        <p:tgtEl>
                                          <p:spTgt spid="9">
                                            <p:txEl>
                                              <p:pRg st="0" end="0"/>
                                            </p:txEl>
                                          </p:spTgt>
                                        </p:tgtEl>
                                      </p:cBhvr>
                                    </p:animEffect>
                                  </p:childTnLst>
                                </p:cTn>
                              </p:par>
                              <p:par>
                                <p:cTn id="20" presetID="22" presetClass="entr" presetSubtype="4" fill="hold" nodeType="withEffect">
                                  <p:stCondLst>
                                    <p:cond delay="0"/>
                                  </p:stCondLst>
                                  <p:childTnLst>
                                    <p:set>
                                      <p:cBhvr>
                                        <p:cTn id="21" dur="1" fill="hold">
                                          <p:stCondLst>
                                            <p:cond delay="0"/>
                                          </p:stCondLst>
                                        </p:cTn>
                                        <p:tgtEl>
                                          <p:spTgt spid="9">
                                            <p:txEl>
                                              <p:pRg st="1" end="1"/>
                                            </p:txEl>
                                          </p:spTgt>
                                        </p:tgtEl>
                                        <p:attrNameLst>
                                          <p:attrName>style.visibility</p:attrName>
                                        </p:attrNameLst>
                                      </p:cBhvr>
                                      <p:to>
                                        <p:strVal val="visible"/>
                                      </p:to>
                                    </p:set>
                                    <p:animEffect transition="in" filter="wipe(down)">
                                      <p:cBhvr>
                                        <p:cTn id="22" dur="500"/>
                                        <p:tgtEl>
                                          <p:spTgt spid="9">
                                            <p:txEl>
                                              <p:pRg st="1" end="1"/>
                                            </p:txEl>
                                          </p:spTgt>
                                        </p:tgtEl>
                                      </p:cBhvr>
                                    </p:animEffect>
                                  </p:childTnLst>
                                </p:cTn>
                              </p:par>
                              <p:par>
                                <p:cTn id="23" presetID="22" presetClass="entr" presetSubtype="4" fill="hold" nodeType="withEffect">
                                  <p:stCondLst>
                                    <p:cond delay="0"/>
                                  </p:stCondLst>
                                  <p:childTnLst>
                                    <p:set>
                                      <p:cBhvr>
                                        <p:cTn id="24" dur="1" fill="hold">
                                          <p:stCondLst>
                                            <p:cond delay="0"/>
                                          </p:stCondLst>
                                        </p:cTn>
                                        <p:tgtEl>
                                          <p:spTgt spid="9">
                                            <p:txEl>
                                              <p:pRg st="2" end="2"/>
                                            </p:txEl>
                                          </p:spTgt>
                                        </p:tgtEl>
                                        <p:attrNameLst>
                                          <p:attrName>style.visibility</p:attrName>
                                        </p:attrNameLst>
                                      </p:cBhvr>
                                      <p:to>
                                        <p:strVal val="visible"/>
                                      </p:to>
                                    </p:set>
                                    <p:animEffect transition="in" filter="wipe(down)">
                                      <p:cBhvr>
                                        <p:cTn id="25" dur="500"/>
                                        <p:tgtEl>
                                          <p:spTgt spid="9">
                                            <p:txEl>
                                              <p:pRg st="2" end="2"/>
                                            </p:txEl>
                                          </p:spTgt>
                                        </p:tgtEl>
                                      </p:cBhvr>
                                    </p:animEffect>
                                  </p:childTnLst>
                                </p:cTn>
                              </p:par>
                              <p:par>
                                <p:cTn id="26" presetID="22" presetClass="entr" presetSubtype="4" fill="hold" nodeType="withEffect">
                                  <p:stCondLst>
                                    <p:cond delay="0"/>
                                  </p:stCondLst>
                                  <p:childTnLst>
                                    <p:set>
                                      <p:cBhvr>
                                        <p:cTn id="27" dur="1" fill="hold">
                                          <p:stCondLst>
                                            <p:cond delay="0"/>
                                          </p:stCondLst>
                                        </p:cTn>
                                        <p:tgtEl>
                                          <p:spTgt spid="9">
                                            <p:txEl>
                                              <p:pRg st="3" end="3"/>
                                            </p:txEl>
                                          </p:spTgt>
                                        </p:tgtEl>
                                        <p:attrNameLst>
                                          <p:attrName>style.visibility</p:attrName>
                                        </p:attrNameLst>
                                      </p:cBhvr>
                                      <p:to>
                                        <p:strVal val="visible"/>
                                      </p:to>
                                    </p:set>
                                    <p:animEffect transition="in" filter="wipe(down)">
                                      <p:cBhvr>
                                        <p:cTn id="28" dur="500"/>
                                        <p:tgtEl>
                                          <p:spTgt spid="9">
                                            <p:txEl>
                                              <p:pRg st="3" end="3"/>
                                            </p:txEl>
                                          </p:spTgt>
                                        </p:tgtEl>
                                      </p:cBhvr>
                                    </p:animEffect>
                                  </p:childTnLst>
                                </p:cTn>
                              </p:par>
                              <p:par>
                                <p:cTn id="29" presetID="22" presetClass="entr" presetSubtype="4" fill="hold" nodeType="withEffect">
                                  <p:stCondLst>
                                    <p:cond delay="0"/>
                                  </p:stCondLst>
                                  <p:childTnLst>
                                    <p:set>
                                      <p:cBhvr>
                                        <p:cTn id="30" dur="1" fill="hold">
                                          <p:stCondLst>
                                            <p:cond delay="0"/>
                                          </p:stCondLst>
                                        </p:cTn>
                                        <p:tgtEl>
                                          <p:spTgt spid="9">
                                            <p:txEl>
                                              <p:pRg st="4" end="4"/>
                                            </p:txEl>
                                          </p:spTgt>
                                        </p:tgtEl>
                                        <p:attrNameLst>
                                          <p:attrName>style.visibility</p:attrName>
                                        </p:attrNameLst>
                                      </p:cBhvr>
                                      <p:to>
                                        <p:strVal val="visible"/>
                                      </p:to>
                                    </p:set>
                                    <p:animEffect transition="in" filter="wipe(down)">
                                      <p:cBhvr>
                                        <p:cTn id="31" dur="500"/>
                                        <p:tgtEl>
                                          <p:spTgt spid="9">
                                            <p:txEl>
                                              <p:pRg st="4" end="4"/>
                                            </p:txEl>
                                          </p:spTgt>
                                        </p:tgtEl>
                                      </p:cBhvr>
                                    </p:animEffect>
                                  </p:childTnLst>
                                </p:cTn>
                              </p:par>
                              <p:par>
                                <p:cTn id="32" presetID="22" presetClass="entr" presetSubtype="4" fill="hold" nodeType="withEffect">
                                  <p:stCondLst>
                                    <p:cond delay="0"/>
                                  </p:stCondLst>
                                  <p:childTnLst>
                                    <p:set>
                                      <p:cBhvr>
                                        <p:cTn id="33" dur="1" fill="hold">
                                          <p:stCondLst>
                                            <p:cond delay="0"/>
                                          </p:stCondLst>
                                        </p:cTn>
                                        <p:tgtEl>
                                          <p:spTgt spid="9">
                                            <p:txEl>
                                              <p:pRg st="5" end="5"/>
                                            </p:txEl>
                                          </p:spTgt>
                                        </p:tgtEl>
                                        <p:attrNameLst>
                                          <p:attrName>style.visibility</p:attrName>
                                        </p:attrNameLst>
                                      </p:cBhvr>
                                      <p:to>
                                        <p:strVal val="visible"/>
                                      </p:to>
                                    </p:set>
                                    <p:animEffect transition="in" filter="wipe(down)">
                                      <p:cBhvr>
                                        <p:cTn id="34" dur="500"/>
                                        <p:tgtEl>
                                          <p:spTgt spid="9">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00EDD19-6802-4EC3-95CE-CFFAB042CFD6}"/>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132EE89F-8402-41AB-989F-BCC998CDF2DB}"/>
              </a:ext>
            </a:extLst>
          </p:cNvPr>
          <p:cNvSpPr>
            <a:spLocks noGrp="1"/>
          </p:cNvSpPr>
          <p:nvPr>
            <p:ph type="title"/>
          </p:nvPr>
        </p:nvSpPr>
        <p:spPr>
          <a:xfrm>
            <a:off x="838200" y="365125"/>
            <a:ext cx="10515600" cy="1325563"/>
          </a:xfrm>
        </p:spPr>
        <p:txBody>
          <a:bodyPr>
            <a:normAutofit/>
          </a:bodyPr>
          <a:lstStyle/>
          <a:p>
            <a:r>
              <a:rPr lang="en-GB" sz="5400" dirty="0">
                <a:latin typeface="Baskerville Old Face" panose="02020602080505020303" pitchFamily="18" charset="0"/>
              </a:rPr>
              <a:t>Euclid and his </a:t>
            </a:r>
            <a:r>
              <a:rPr lang="en-GB" sz="5400" i="1" dirty="0">
                <a:latin typeface="Baskerville Old Face" panose="02020602080505020303" pitchFamily="18" charset="0"/>
              </a:rPr>
              <a:t>Elements</a:t>
            </a:r>
          </a:p>
        </p:txBody>
      </p:sp>
      <p:sp>
        <p:nvSpPr>
          <p:cNvPr id="10"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onnsiteX0" fmla="*/ 0 w 10853928"/>
              <a:gd name="connsiteY0" fmla="*/ 0 h 18288"/>
              <a:gd name="connsiteX1" fmla="*/ 461292 w 10853928"/>
              <a:gd name="connsiteY1" fmla="*/ 0 h 18288"/>
              <a:gd name="connsiteX2" fmla="*/ 1139662 w 10853928"/>
              <a:gd name="connsiteY2" fmla="*/ 0 h 18288"/>
              <a:gd name="connsiteX3" fmla="*/ 1926572 w 10853928"/>
              <a:gd name="connsiteY3" fmla="*/ 0 h 18288"/>
              <a:gd name="connsiteX4" fmla="*/ 2279325 w 10853928"/>
              <a:gd name="connsiteY4" fmla="*/ 0 h 18288"/>
              <a:gd name="connsiteX5" fmla="*/ 2632078 w 10853928"/>
              <a:gd name="connsiteY5" fmla="*/ 0 h 18288"/>
              <a:gd name="connsiteX6" fmla="*/ 3527527 w 10853928"/>
              <a:gd name="connsiteY6" fmla="*/ 0 h 18288"/>
              <a:gd name="connsiteX7" fmla="*/ 4205897 w 10853928"/>
              <a:gd name="connsiteY7" fmla="*/ 0 h 18288"/>
              <a:gd name="connsiteX8" fmla="*/ 4558650 w 10853928"/>
              <a:gd name="connsiteY8" fmla="*/ 0 h 18288"/>
              <a:gd name="connsiteX9" fmla="*/ 5237020 w 10853928"/>
              <a:gd name="connsiteY9" fmla="*/ 0 h 18288"/>
              <a:gd name="connsiteX10" fmla="*/ 6132469 w 10853928"/>
              <a:gd name="connsiteY10" fmla="*/ 0 h 18288"/>
              <a:gd name="connsiteX11" fmla="*/ 6702301 w 10853928"/>
              <a:gd name="connsiteY11" fmla="*/ 0 h 18288"/>
              <a:gd name="connsiteX12" fmla="*/ 7272132 w 10853928"/>
              <a:gd name="connsiteY12" fmla="*/ 0 h 18288"/>
              <a:gd name="connsiteX13" fmla="*/ 7950502 w 10853928"/>
              <a:gd name="connsiteY13" fmla="*/ 0 h 18288"/>
              <a:gd name="connsiteX14" fmla="*/ 8737412 w 10853928"/>
              <a:gd name="connsiteY14" fmla="*/ 0 h 18288"/>
              <a:gd name="connsiteX15" fmla="*/ 9524322 w 10853928"/>
              <a:gd name="connsiteY15" fmla="*/ 0 h 18288"/>
              <a:gd name="connsiteX16" fmla="*/ 10853928 w 10853928"/>
              <a:gd name="connsiteY16" fmla="*/ 0 h 18288"/>
              <a:gd name="connsiteX17" fmla="*/ 10853928 w 10853928"/>
              <a:gd name="connsiteY17" fmla="*/ 18288 h 18288"/>
              <a:gd name="connsiteX18" fmla="*/ 10392636 w 10853928"/>
              <a:gd name="connsiteY18" fmla="*/ 18288 h 18288"/>
              <a:gd name="connsiteX19" fmla="*/ 9497187 w 10853928"/>
              <a:gd name="connsiteY19" fmla="*/ 18288 h 18288"/>
              <a:gd name="connsiteX20" fmla="*/ 8818817 w 10853928"/>
              <a:gd name="connsiteY20" fmla="*/ 18288 h 18288"/>
              <a:gd name="connsiteX21" fmla="*/ 8466064 w 10853928"/>
              <a:gd name="connsiteY21" fmla="*/ 18288 h 18288"/>
              <a:gd name="connsiteX22" fmla="*/ 7787693 w 10853928"/>
              <a:gd name="connsiteY22" fmla="*/ 18288 h 18288"/>
              <a:gd name="connsiteX23" fmla="*/ 7217862 w 10853928"/>
              <a:gd name="connsiteY23" fmla="*/ 18288 h 18288"/>
              <a:gd name="connsiteX24" fmla="*/ 6648031 w 10853928"/>
              <a:gd name="connsiteY24" fmla="*/ 18288 h 18288"/>
              <a:gd name="connsiteX25" fmla="*/ 6078200 w 10853928"/>
              <a:gd name="connsiteY25" fmla="*/ 18288 h 18288"/>
              <a:gd name="connsiteX26" fmla="*/ 5508368 w 10853928"/>
              <a:gd name="connsiteY26" fmla="*/ 18288 h 18288"/>
              <a:gd name="connsiteX27" fmla="*/ 4721459 w 10853928"/>
              <a:gd name="connsiteY27" fmla="*/ 18288 h 18288"/>
              <a:gd name="connsiteX28" fmla="*/ 4043088 w 10853928"/>
              <a:gd name="connsiteY28" fmla="*/ 18288 h 18288"/>
              <a:gd name="connsiteX29" fmla="*/ 3690336 w 10853928"/>
              <a:gd name="connsiteY29" fmla="*/ 18288 h 18288"/>
              <a:gd name="connsiteX30" fmla="*/ 3120504 w 10853928"/>
              <a:gd name="connsiteY30" fmla="*/ 18288 h 18288"/>
              <a:gd name="connsiteX31" fmla="*/ 2333595 w 10853928"/>
              <a:gd name="connsiteY31" fmla="*/ 18288 h 18288"/>
              <a:gd name="connsiteX32" fmla="*/ 1872303 w 10853928"/>
              <a:gd name="connsiteY32" fmla="*/ 18288 h 18288"/>
              <a:gd name="connsiteX33" fmla="*/ 976854 w 10853928"/>
              <a:gd name="connsiteY33" fmla="*/ 18288 h 18288"/>
              <a:gd name="connsiteX34" fmla="*/ 0 w 10853928"/>
              <a:gd name="connsiteY34" fmla="*/ 18288 h 18288"/>
              <a:gd name="connsiteX35" fmla="*/ 0 w 10853928"/>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xmln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7A58F795-C139-416C-A8D2-5E23149EA3A7}"/>
              </a:ext>
            </a:extLst>
          </p:cNvPr>
          <p:cNvSpPr>
            <a:spLocks noGrp="1"/>
          </p:cNvSpPr>
          <p:nvPr>
            <p:ph idx="1"/>
          </p:nvPr>
        </p:nvSpPr>
        <p:spPr>
          <a:xfrm>
            <a:off x="838200" y="1929384"/>
            <a:ext cx="10515600" cy="4251960"/>
          </a:xfrm>
        </p:spPr>
        <p:txBody>
          <a:bodyPr>
            <a:normAutofit fontScale="92500" lnSpcReduction="20000"/>
          </a:bodyPr>
          <a:lstStyle/>
          <a:p>
            <a:r>
              <a:rPr lang="en-GB" sz="2200" dirty="0">
                <a:latin typeface="Baskerville Old Face" panose="02020602080505020303" pitchFamily="18" charset="0"/>
              </a:rPr>
              <a:t>Most influential mathematical text in the world.</a:t>
            </a:r>
          </a:p>
          <a:p>
            <a:r>
              <a:rPr lang="en-GB" sz="2200" dirty="0">
                <a:latin typeface="Baskerville Old Face" panose="02020602080505020303" pitchFamily="18" charset="0"/>
              </a:rPr>
              <a:t>Studied for over 2,500 years.</a:t>
            </a:r>
          </a:p>
          <a:p>
            <a:r>
              <a:rPr lang="en-GB" sz="2200" dirty="0">
                <a:latin typeface="Baskerville Old Face" panose="02020602080505020303" pitchFamily="18" charset="0"/>
              </a:rPr>
              <a:t>Translated by a contemporary of al-Khwarizmi, Ibn Yusuf.</a:t>
            </a:r>
          </a:p>
          <a:p>
            <a:r>
              <a:rPr lang="en-GB" sz="2200" dirty="0">
                <a:latin typeface="Baskerville Old Face" panose="02020602080505020303" pitchFamily="18" charset="0"/>
              </a:rPr>
              <a:t>Further improved under the reign of al-</a:t>
            </a:r>
            <a:r>
              <a:rPr lang="en-GB" sz="2200" dirty="0" err="1">
                <a:latin typeface="Baskerville Old Face" panose="02020602080505020303" pitchFamily="18" charset="0"/>
              </a:rPr>
              <a:t>Ma’amun</a:t>
            </a:r>
            <a:r>
              <a:rPr lang="en-GB" sz="2200" dirty="0">
                <a:latin typeface="Baskerville Old Face" panose="02020602080505020303" pitchFamily="18" charset="0"/>
              </a:rPr>
              <a:t> by al-Rashid.</a:t>
            </a:r>
          </a:p>
          <a:p>
            <a:endParaRPr lang="en-GB" sz="2200" dirty="0">
              <a:latin typeface="Baskerville Old Face" panose="02020602080505020303" pitchFamily="18" charset="0"/>
            </a:endParaRPr>
          </a:p>
          <a:p>
            <a:r>
              <a:rPr lang="en-GB" sz="2200" dirty="0">
                <a:latin typeface="Baskerville Old Face" panose="02020602080505020303" pitchFamily="18" charset="0"/>
              </a:rPr>
              <a:t>No explicit reference in al-Khwarizmi’s text.</a:t>
            </a:r>
          </a:p>
          <a:p>
            <a:r>
              <a:rPr lang="en-GB" sz="2200" dirty="0">
                <a:latin typeface="Baskerville Old Face" panose="02020602080505020303" pitchFamily="18" charset="0"/>
              </a:rPr>
              <a:t>Geometric examples used as a method of complimenting the algorithms rather than proof.</a:t>
            </a:r>
          </a:p>
          <a:p>
            <a:endParaRPr lang="en-GB" sz="2200" dirty="0">
              <a:latin typeface="Baskerville Old Face" panose="02020602080505020303" pitchFamily="18" charset="0"/>
            </a:endParaRPr>
          </a:p>
          <a:p>
            <a:pPr marL="0" indent="0">
              <a:buNone/>
            </a:pPr>
            <a:r>
              <a:rPr lang="en-GB" sz="2200" b="1" u="sng" dirty="0">
                <a:latin typeface="Baskerville Old Face" panose="02020602080505020303" pitchFamily="18" charset="0"/>
              </a:rPr>
              <a:t>Truth in Greek Mathematics:</a:t>
            </a:r>
          </a:p>
          <a:p>
            <a:r>
              <a:rPr lang="en-GB" sz="2200" dirty="0">
                <a:latin typeface="Baskerville Old Face" panose="02020602080505020303" pitchFamily="18" charset="0"/>
              </a:rPr>
              <a:t>There is no standard of truth, no test nor proof other than tradition.</a:t>
            </a:r>
          </a:p>
          <a:p>
            <a:r>
              <a:rPr lang="en-GB" sz="2200" dirty="0">
                <a:latin typeface="Baskerville Old Face" panose="02020602080505020303" pitchFamily="18" charset="0"/>
              </a:rPr>
              <a:t>A step by step guide is given and we as readers assume the truth.</a:t>
            </a:r>
          </a:p>
          <a:p>
            <a:r>
              <a:rPr lang="en-GB" sz="2200" dirty="0">
                <a:latin typeface="Baskerville Old Face" panose="02020602080505020303" pitchFamily="18" charset="0"/>
              </a:rPr>
              <a:t>Euclid introduced a new standard with his definitions and axioms.</a:t>
            </a:r>
          </a:p>
          <a:p>
            <a:pPr marL="0" indent="0">
              <a:buNone/>
            </a:pPr>
            <a:endParaRPr lang="en-GB" sz="2200" dirty="0">
              <a:latin typeface="Baskerville Old Face" panose="02020602080505020303" pitchFamily="18" charset="0"/>
            </a:endParaRPr>
          </a:p>
          <a:p>
            <a:endParaRPr lang="en-GB" sz="2200" dirty="0">
              <a:latin typeface="Baskerville Old Face" panose="02020602080505020303" pitchFamily="18" charset="0"/>
            </a:endParaRPr>
          </a:p>
          <a:p>
            <a:endParaRPr lang="en-GB" sz="2200" dirty="0">
              <a:latin typeface="Baskerville Old Face" panose="02020602080505020303" pitchFamily="18" charset="0"/>
            </a:endParaRPr>
          </a:p>
        </p:txBody>
      </p:sp>
      <p:pic>
        <p:nvPicPr>
          <p:cNvPr id="5" name="Picture 4" descr="Diagram, engineering drawing, schematic&#10;&#10;Description automatically generated">
            <a:extLst>
              <a:ext uri="{FF2B5EF4-FFF2-40B4-BE49-F238E27FC236}">
                <a16:creationId xmlns:a16="http://schemas.microsoft.com/office/drawing/2014/main" id="{4924CE80-D830-455D-BC05-142FD24220D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330184" y="676656"/>
            <a:ext cx="2628900" cy="2609850"/>
          </a:xfrm>
          <a:prstGeom prst="rect">
            <a:avLst/>
          </a:prstGeom>
        </p:spPr>
      </p:pic>
    </p:spTree>
    <p:extLst>
      <p:ext uri="{BB962C8B-B14F-4D97-AF65-F5344CB8AC3E}">
        <p14:creationId xmlns:p14="http://schemas.microsoft.com/office/powerpoint/2010/main" val="1324239585"/>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10" presetClass="entr" presetSubtype="0" fill="hold" grpId="0"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fade">
                                      <p:cBhvr>
                                        <p:cTn id="14" dur="500"/>
                                        <p:tgtEl>
                                          <p:spTgt spid="3">
                                            <p:txEl>
                                              <p:pRg st="0" end="0"/>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10" presetClass="entr" presetSubtype="0"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Effect transition="in" filter="fade">
                                      <p:cBhvr>
                                        <p:cTn id="19" dur="500"/>
                                        <p:tgtEl>
                                          <p:spTgt spid="3">
                                            <p:txEl>
                                              <p:pRg st="1" end="1"/>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10" presetClass="entr" presetSubtype="0" fill="hold" grpId="0" nodeType="clickEffect">
                                  <p:stCondLst>
                                    <p:cond delay="0"/>
                                  </p:stCondLst>
                                  <p:childTnLst>
                                    <p:set>
                                      <p:cBhvr>
                                        <p:cTn id="23" dur="1" fill="hold">
                                          <p:stCondLst>
                                            <p:cond delay="0"/>
                                          </p:stCondLst>
                                        </p:cTn>
                                        <p:tgtEl>
                                          <p:spTgt spid="3">
                                            <p:txEl>
                                              <p:pRg st="2" end="2"/>
                                            </p:txEl>
                                          </p:spTgt>
                                        </p:tgtEl>
                                        <p:attrNameLst>
                                          <p:attrName>style.visibility</p:attrName>
                                        </p:attrNameLst>
                                      </p:cBhvr>
                                      <p:to>
                                        <p:strVal val="visible"/>
                                      </p:to>
                                    </p:set>
                                    <p:animEffect transition="in" filter="fade">
                                      <p:cBhvr>
                                        <p:cTn id="24" dur="500"/>
                                        <p:tgtEl>
                                          <p:spTgt spid="3">
                                            <p:txEl>
                                              <p:pRg st="2" end="2"/>
                                            </p:txEl>
                                          </p:spTgt>
                                        </p:tgtEl>
                                      </p:cBhvr>
                                    </p:animEffect>
                                  </p:childTnLst>
                                </p:cTn>
                              </p:par>
                            </p:childTnLst>
                          </p:cTn>
                        </p:par>
                      </p:childTnLst>
                    </p:cTn>
                  </p:par>
                  <p:par>
                    <p:cTn id="25" fill="hold">
                      <p:stCondLst>
                        <p:cond delay="indefinite"/>
                      </p:stCondLst>
                      <p:childTnLst>
                        <p:par>
                          <p:cTn id="26" fill="hold">
                            <p:stCondLst>
                              <p:cond delay="0"/>
                            </p:stCondLst>
                            <p:childTnLst>
                              <p:par>
                                <p:cTn id="27" presetID="10" presetClass="entr" presetSubtype="0" fill="hold" grpId="0" nodeType="clickEffect">
                                  <p:stCondLst>
                                    <p:cond delay="0"/>
                                  </p:stCondLst>
                                  <p:childTnLst>
                                    <p:set>
                                      <p:cBhvr>
                                        <p:cTn id="28" dur="1" fill="hold">
                                          <p:stCondLst>
                                            <p:cond delay="0"/>
                                          </p:stCondLst>
                                        </p:cTn>
                                        <p:tgtEl>
                                          <p:spTgt spid="3">
                                            <p:txEl>
                                              <p:pRg st="3" end="3"/>
                                            </p:txEl>
                                          </p:spTgt>
                                        </p:tgtEl>
                                        <p:attrNameLst>
                                          <p:attrName>style.visibility</p:attrName>
                                        </p:attrNameLst>
                                      </p:cBhvr>
                                      <p:to>
                                        <p:strVal val="visible"/>
                                      </p:to>
                                    </p:set>
                                    <p:animEffect transition="in" filter="fade">
                                      <p:cBhvr>
                                        <p:cTn id="29" dur="500"/>
                                        <p:tgtEl>
                                          <p:spTgt spid="3">
                                            <p:txEl>
                                              <p:pRg st="3" end="3"/>
                                            </p:txEl>
                                          </p:spTgt>
                                        </p:tgtEl>
                                      </p:cBhvr>
                                    </p:animEffect>
                                  </p:childTnLst>
                                </p:cTn>
                              </p:par>
                            </p:childTnLst>
                          </p:cTn>
                        </p:par>
                      </p:childTnLst>
                    </p:cTn>
                  </p:par>
                  <p:par>
                    <p:cTn id="30" fill="hold">
                      <p:stCondLst>
                        <p:cond delay="indefinite"/>
                      </p:stCondLst>
                      <p:childTnLst>
                        <p:par>
                          <p:cTn id="31" fill="hold">
                            <p:stCondLst>
                              <p:cond delay="0"/>
                            </p:stCondLst>
                            <p:childTnLst>
                              <p:par>
                                <p:cTn id="32" presetID="10" presetClass="entr" presetSubtype="0" fill="hold" grpId="0" nodeType="clickEffect">
                                  <p:stCondLst>
                                    <p:cond delay="0"/>
                                  </p:stCondLst>
                                  <p:childTnLst>
                                    <p:set>
                                      <p:cBhvr>
                                        <p:cTn id="33" dur="1" fill="hold">
                                          <p:stCondLst>
                                            <p:cond delay="0"/>
                                          </p:stCondLst>
                                        </p:cTn>
                                        <p:tgtEl>
                                          <p:spTgt spid="3">
                                            <p:txEl>
                                              <p:pRg st="5" end="5"/>
                                            </p:txEl>
                                          </p:spTgt>
                                        </p:tgtEl>
                                        <p:attrNameLst>
                                          <p:attrName>style.visibility</p:attrName>
                                        </p:attrNameLst>
                                      </p:cBhvr>
                                      <p:to>
                                        <p:strVal val="visible"/>
                                      </p:to>
                                    </p:set>
                                    <p:animEffect transition="in" filter="fade">
                                      <p:cBhvr>
                                        <p:cTn id="34" dur="500"/>
                                        <p:tgtEl>
                                          <p:spTgt spid="3">
                                            <p:txEl>
                                              <p:pRg st="5" end="5"/>
                                            </p:txEl>
                                          </p:spTgt>
                                        </p:tgtEl>
                                      </p:cBhvr>
                                    </p:animEffect>
                                  </p:childTnLst>
                                </p:cTn>
                              </p:par>
                            </p:childTnLst>
                          </p:cTn>
                        </p:par>
                      </p:childTnLst>
                    </p:cTn>
                  </p:par>
                  <p:par>
                    <p:cTn id="35" fill="hold">
                      <p:stCondLst>
                        <p:cond delay="indefinite"/>
                      </p:stCondLst>
                      <p:childTnLst>
                        <p:par>
                          <p:cTn id="36" fill="hold">
                            <p:stCondLst>
                              <p:cond delay="0"/>
                            </p:stCondLst>
                            <p:childTnLst>
                              <p:par>
                                <p:cTn id="37" presetID="10" presetClass="entr" presetSubtype="0" fill="hold" grpId="0" nodeType="clickEffect">
                                  <p:stCondLst>
                                    <p:cond delay="0"/>
                                  </p:stCondLst>
                                  <p:childTnLst>
                                    <p:set>
                                      <p:cBhvr>
                                        <p:cTn id="38" dur="1" fill="hold">
                                          <p:stCondLst>
                                            <p:cond delay="0"/>
                                          </p:stCondLst>
                                        </p:cTn>
                                        <p:tgtEl>
                                          <p:spTgt spid="3">
                                            <p:txEl>
                                              <p:pRg st="6" end="6"/>
                                            </p:txEl>
                                          </p:spTgt>
                                        </p:tgtEl>
                                        <p:attrNameLst>
                                          <p:attrName>style.visibility</p:attrName>
                                        </p:attrNameLst>
                                      </p:cBhvr>
                                      <p:to>
                                        <p:strVal val="visible"/>
                                      </p:to>
                                    </p:set>
                                    <p:animEffect transition="in" filter="fade">
                                      <p:cBhvr>
                                        <p:cTn id="39" dur="500"/>
                                        <p:tgtEl>
                                          <p:spTgt spid="3">
                                            <p:txEl>
                                              <p:pRg st="6" end="6"/>
                                            </p:txEl>
                                          </p:spTgt>
                                        </p:tgtEl>
                                      </p:cBhvr>
                                    </p:animEffect>
                                  </p:childTnLst>
                                </p:cTn>
                              </p:par>
                            </p:childTnLst>
                          </p:cTn>
                        </p:par>
                      </p:childTnLst>
                    </p:cTn>
                  </p:par>
                  <p:par>
                    <p:cTn id="40" fill="hold">
                      <p:stCondLst>
                        <p:cond delay="indefinite"/>
                      </p:stCondLst>
                      <p:childTnLst>
                        <p:par>
                          <p:cTn id="41" fill="hold">
                            <p:stCondLst>
                              <p:cond delay="0"/>
                            </p:stCondLst>
                            <p:childTnLst>
                              <p:par>
                                <p:cTn id="42" presetID="10" presetClass="entr" presetSubtype="0" fill="hold" grpId="0" nodeType="clickEffect">
                                  <p:stCondLst>
                                    <p:cond delay="0"/>
                                  </p:stCondLst>
                                  <p:childTnLst>
                                    <p:set>
                                      <p:cBhvr>
                                        <p:cTn id="43" dur="1" fill="hold">
                                          <p:stCondLst>
                                            <p:cond delay="0"/>
                                          </p:stCondLst>
                                        </p:cTn>
                                        <p:tgtEl>
                                          <p:spTgt spid="3">
                                            <p:txEl>
                                              <p:pRg st="8" end="8"/>
                                            </p:txEl>
                                          </p:spTgt>
                                        </p:tgtEl>
                                        <p:attrNameLst>
                                          <p:attrName>style.visibility</p:attrName>
                                        </p:attrNameLst>
                                      </p:cBhvr>
                                      <p:to>
                                        <p:strVal val="visible"/>
                                      </p:to>
                                    </p:set>
                                    <p:animEffect transition="in" filter="fade">
                                      <p:cBhvr>
                                        <p:cTn id="44" dur="500"/>
                                        <p:tgtEl>
                                          <p:spTgt spid="3">
                                            <p:txEl>
                                              <p:pRg st="8" end="8"/>
                                            </p:txEl>
                                          </p:spTgt>
                                        </p:tgtEl>
                                      </p:cBhvr>
                                    </p:animEffect>
                                  </p:childTnLst>
                                </p:cTn>
                              </p:par>
                            </p:childTnLst>
                          </p:cTn>
                        </p:par>
                      </p:childTnLst>
                    </p:cTn>
                  </p:par>
                  <p:par>
                    <p:cTn id="45" fill="hold">
                      <p:stCondLst>
                        <p:cond delay="indefinite"/>
                      </p:stCondLst>
                      <p:childTnLst>
                        <p:par>
                          <p:cTn id="46" fill="hold">
                            <p:stCondLst>
                              <p:cond delay="0"/>
                            </p:stCondLst>
                            <p:childTnLst>
                              <p:par>
                                <p:cTn id="47" presetID="10" presetClass="entr" presetSubtype="0" fill="hold" grpId="0" nodeType="clickEffect">
                                  <p:stCondLst>
                                    <p:cond delay="0"/>
                                  </p:stCondLst>
                                  <p:childTnLst>
                                    <p:set>
                                      <p:cBhvr>
                                        <p:cTn id="48" dur="1" fill="hold">
                                          <p:stCondLst>
                                            <p:cond delay="0"/>
                                          </p:stCondLst>
                                        </p:cTn>
                                        <p:tgtEl>
                                          <p:spTgt spid="3">
                                            <p:txEl>
                                              <p:pRg st="9" end="9"/>
                                            </p:txEl>
                                          </p:spTgt>
                                        </p:tgtEl>
                                        <p:attrNameLst>
                                          <p:attrName>style.visibility</p:attrName>
                                        </p:attrNameLst>
                                      </p:cBhvr>
                                      <p:to>
                                        <p:strVal val="visible"/>
                                      </p:to>
                                    </p:set>
                                    <p:animEffect transition="in" filter="fade">
                                      <p:cBhvr>
                                        <p:cTn id="49" dur="500"/>
                                        <p:tgtEl>
                                          <p:spTgt spid="3">
                                            <p:txEl>
                                              <p:pRg st="9" end="9"/>
                                            </p:txEl>
                                          </p:spTgt>
                                        </p:tgtEl>
                                      </p:cBhvr>
                                    </p:animEffect>
                                  </p:childTnLst>
                                </p:cTn>
                              </p:par>
                            </p:childTnLst>
                          </p:cTn>
                        </p:par>
                      </p:childTnLst>
                    </p:cTn>
                  </p:par>
                  <p:par>
                    <p:cTn id="50" fill="hold">
                      <p:stCondLst>
                        <p:cond delay="indefinite"/>
                      </p:stCondLst>
                      <p:childTnLst>
                        <p:par>
                          <p:cTn id="51" fill="hold">
                            <p:stCondLst>
                              <p:cond delay="0"/>
                            </p:stCondLst>
                            <p:childTnLst>
                              <p:par>
                                <p:cTn id="52" presetID="10" presetClass="entr" presetSubtype="0" fill="hold" grpId="0" nodeType="clickEffect">
                                  <p:stCondLst>
                                    <p:cond delay="0"/>
                                  </p:stCondLst>
                                  <p:childTnLst>
                                    <p:set>
                                      <p:cBhvr>
                                        <p:cTn id="53" dur="1" fill="hold">
                                          <p:stCondLst>
                                            <p:cond delay="0"/>
                                          </p:stCondLst>
                                        </p:cTn>
                                        <p:tgtEl>
                                          <p:spTgt spid="3">
                                            <p:txEl>
                                              <p:pRg st="10" end="10"/>
                                            </p:txEl>
                                          </p:spTgt>
                                        </p:tgtEl>
                                        <p:attrNameLst>
                                          <p:attrName>style.visibility</p:attrName>
                                        </p:attrNameLst>
                                      </p:cBhvr>
                                      <p:to>
                                        <p:strVal val="visible"/>
                                      </p:to>
                                    </p:set>
                                    <p:animEffect transition="in" filter="fade">
                                      <p:cBhvr>
                                        <p:cTn id="54" dur="500"/>
                                        <p:tgtEl>
                                          <p:spTgt spid="3">
                                            <p:txEl>
                                              <p:pRg st="10" end="10"/>
                                            </p:txEl>
                                          </p:spTgt>
                                        </p:tgtEl>
                                      </p:cBhvr>
                                    </p:animEffect>
                                  </p:childTnLst>
                                </p:cTn>
                              </p:par>
                            </p:childTnLst>
                          </p:cTn>
                        </p:par>
                      </p:childTnLst>
                    </p:cTn>
                  </p:par>
                  <p:par>
                    <p:cTn id="55" fill="hold">
                      <p:stCondLst>
                        <p:cond delay="indefinite"/>
                      </p:stCondLst>
                      <p:childTnLst>
                        <p:par>
                          <p:cTn id="56" fill="hold">
                            <p:stCondLst>
                              <p:cond delay="0"/>
                            </p:stCondLst>
                            <p:childTnLst>
                              <p:par>
                                <p:cTn id="57" presetID="10" presetClass="entr" presetSubtype="0" fill="hold" grpId="0" nodeType="clickEffect">
                                  <p:stCondLst>
                                    <p:cond delay="0"/>
                                  </p:stCondLst>
                                  <p:childTnLst>
                                    <p:set>
                                      <p:cBhvr>
                                        <p:cTn id="58" dur="1" fill="hold">
                                          <p:stCondLst>
                                            <p:cond delay="0"/>
                                          </p:stCondLst>
                                        </p:cTn>
                                        <p:tgtEl>
                                          <p:spTgt spid="3">
                                            <p:txEl>
                                              <p:pRg st="11" end="11"/>
                                            </p:txEl>
                                          </p:spTgt>
                                        </p:tgtEl>
                                        <p:attrNameLst>
                                          <p:attrName>style.visibility</p:attrName>
                                        </p:attrNameLst>
                                      </p:cBhvr>
                                      <p:to>
                                        <p:strVal val="visible"/>
                                      </p:to>
                                    </p:set>
                                    <p:animEffect transition="in" filter="fade">
                                      <p:cBhvr>
                                        <p:cTn id="59" dur="500"/>
                                        <p:tgtEl>
                                          <p:spTgt spid="3">
                                            <p:txEl>
                                              <p:pRg st="11" end="1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92" name="Rectangle 191">
            <a:extLst>
              <a:ext uri="{FF2B5EF4-FFF2-40B4-BE49-F238E27FC236}">
                <a16:creationId xmlns:a16="http://schemas.microsoft.com/office/drawing/2014/main" id="{20366137-3DBB-4912-98D5-6727020207DE}"/>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3" name="Rectangle 192">
            <a:extLst>
              <a:ext uri="{FF2B5EF4-FFF2-40B4-BE49-F238E27FC236}">
                <a16:creationId xmlns:a16="http://schemas.microsoft.com/office/drawing/2014/main" id="{5D28D1CE-5BF4-45B7-8D6D-B31A3198079C}"/>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4775791" cy="6857999"/>
          </a:xfrm>
          <a:prstGeom prst="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F7AC8DF0-3CC5-42E0-9379-D8934DED0D98}"/>
              </a:ext>
            </a:extLst>
          </p:cNvPr>
          <p:cNvSpPr>
            <a:spLocks noGrp="1"/>
          </p:cNvSpPr>
          <p:nvPr>
            <p:ph type="title"/>
          </p:nvPr>
        </p:nvSpPr>
        <p:spPr>
          <a:xfrm>
            <a:off x="773526" y="685801"/>
            <a:ext cx="3228738" cy="1454709"/>
          </a:xfrm>
        </p:spPr>
        <p:txBody>
          <a:bodyPr anchor="b">
            <a:normAutofit/>
          </a:bodyPr>
          <a:lstStyle/>
          <a:p>
            <a:pPr algn="ctr"/>
            <a:r>
              <a:rPr lang="en-GB" sz="2800">
                <a:solidFill>
                  <a:srgbClr val="595959"/>
                </a:solidFill>
                <a:latin typeface="Baskerville Old Face" panose="02020602080505020303" pitchFamily="18" charset="0"/>
              </a:rPr>
              <a:t>Geometric reasoning: an example</a:t>
            </a:r>
          </a:p>
        </p:txBody>
      </p:sp>
      <p:sp>
        <p:nvSpPr>
          <p:cNvPr id="1030" name="Content Placeholder 1029">
            <a:extLst>
              <a:ext uri="{FF2B5EF4-FFF2-40B4-BE49-F238E27FC236}">
                <a16:creationId xmlns:a16="http://schemas.microsoft.com/office/drawing/2014/main" id="{28B3E0B0-609E-4C83-9422-46632F637BEF}"/>
              </a:ext>
            </a:extLst>
          </p:cNvPr>
          <p:cNvSpPr>
            <a:spLocks noGrp="1"/>
          </p:cNvSpPr>
          <p:nvPr>
            <p:ph idx="1"/>
          </p:nvPr>
        </p:nvSpPr>
        <p:spPr>
          <a:xfrm>
            <a:off x="773526" y="2427382"/>
            <a:ext cx="3228738" cy="3681023"/>
          </a:xfrm>
        </p:spPr>
        <p:txBody>
          <a:bodyPr anchor="t">
            <a:normAutofit/>
          </a:bodyPr>
          <a:lstStyle/>
          <a:p>
            <a:pPr algn="ctr"/>
            <a:r>
              <a:rPr lang="en-US" sz="2000" dirty="0">
                <a:solidFill>
                  <a:srgbClr val="595959"/>
                </a:solidFill>
                <a:latin typeface="Baskerville Old Face" panose="02020602080505020303" pitchFamily="18" charset="0"/>
              </a:rPr>
              <a:t>Elements can be found in the Nine Chapters of the Mathematical Arts.</a:t>
            </a:r>
          </a:p>
          <a:p>
            <a:pPr algn="ctr"/>
            <a:r>
              <a:rPr lang="en-US" sz="2000" dirty="0">
                <a:solidFill>
                  <a:srgbClr val="595959"/>
                </a:solidFill>
                <a:latin typeface="Baskerville Old Face" panose="02020602080505020303" pitchFamily="18" charset="0"/>
              </a:rPr>
              <a:t>Various propositions from Euclid’s Elements.</a:t>
            </a:r>
          </a:p>
          <a:p>
            <a:pPr marL="0" indent="0" algn="ctr">
              <a:buNone/>
            </a:pPr>
            <a:r>
              <a:rPr lang="en-US" sz="2000" dirty="0">
                <a:solidFill>
                  <a:srgbClr val="595959"/>
                </a:solidFill>
                <a:latin typeface="Baskerville Old Face" panose="02020602080505020303" pitchFamily="18" charset="0"/>
              </a:rPr>
              <a:t>This symbolism would have been completely alien to the Greeks however and was never used in their work.</a:t>
            </a:r>
          </a:p>
        </p:txBody>
      </p:sp>
      <p:pic>
        <p:nvPicPr>
          <p:cNvPr id="3" name="Picture 2" descr="Completing the square - Wikipedia">
            <a:extLst>
              <a:ext uri="{FF2B5EF4-FFF2-40B4-BE49-F238E27FC236}">
                <a16:creationId xmlns:a16="http://schemas.microsoft.com/office/drawing/2014/main" id="{B8D09DB5-D886-47B8-9E8F-BB55EAC9343C}"/>
              </a:ext>
            </a:extLst>
          </p:cNvPr>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5366437" y="203662"/>
            <a:ext cx="2144849" cy="6450676"/>
          </a:xfrm>
          <a:prstGeom prst="rect">
            <a:avLst/>
          </a:prstGeom>
          <a:noFill/>
          <a:extLst>
            <a:ext uri="{909E8E84-426E-40DD-AFC4-6F175D3DCCD1}">
              <a14:hiddenFill xmlns:a14="http://schemas.microsoft.com/office/drawing/2010/main">
                <a:solidFill>
                  <a:srgbClr val="FFFFFF"/>
                </a:solidFill>
              </a14:hiddenFill>
            </a:ext>
          </a:extLst>
        </p:spPr>
      </p:pic>
      <p:pic>
        <p:nvPicPr>
          <p:cNvPr id="1026" name="Picture 2" descr="A Geometrical Approach to Completing the Square">
            <a:extLst>
              <a:ext uri="{FF2B5EF4-FFF2-40B4-BE49-F238E27FC236}">
                <a16:creationId xmlns:a16="http://schemas.microsoft.com/office/drawing/2014/main" id="{0F66C603-0503-45C9-99F3-1AB8B0812B7A}"/>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l="1612" r="5135" b="-1"/>
          <a:stretch/>
        </p:blipFill>
        <p:spPr bwMode="auto">
          <a:xfrm>
            <a:off x="8300688" y="1894199"/>
            <a:ext cx="2953135" cy="3069602"/>
          </a:xfrm>
          <a:prstGeom prst="rect">
            <a:avLst/>
          </a:prstGeom>
          <a:noFill/>
          <a:extLst>
            <a:ext uri="{909E8E84-426E-40DD-AFC4-6F175D3DCCD1}">
              <a14:hiddenFill xmlns:a14="http://schemas.microsoft.com/office/drawing/2010/main">
                <a:solidFill>
                  <a:srgbClr val="FFFFFF"/>
                </a:solidFill>
              </a14:hiddenFill>
            </a:ext>
          </a:extLst>
        </p:spPr>
      </p:pic>
      <p:sp>
        <p:nvSpPr>
          <p:cNvPr id="4" name="TextBox 3">
            <a:extLst>
              <a:ext uri="{FF2B5EF4-FFF2-40B4-BE49-F238E27FC236}">
                <a16:creationId xmlns:a16="http://schemas.microsoft.com/office/drawing/2014/main" id="{6C01C569-0B74-4222-84EE-EDC24CEB3A06}"/>
              </a:ext>
            </a:extLst>
          </p:cNvPr>
          <p:cNvSpPr txBox="1"/>
          <p:nvPr/>
        </p:nvSpPr>
        <p:spPr>
          <a:xfrm>
            <a:off x="8681841" y="1089989"/>
            <a:ext cx="2339603" cy="646331"/>
          </a:xfrm>
          <a:prstGeom prst="rect">
            <a:avLst/>
          </a:prstGeom>
          <a:noFill/>
        </p:spPr>
        <p:txBody>
          <a:bodyPr wrap="square" rtlCol="0">
            <a:spAutoFit/>
          </a:bodyPr>
          <a:lstStyle/>
          <a:p>
            <a:r>
              <a:rPr lang="en-US" sz="1800" dirty="0">
                <a:solidFill>
                  <a:srgbClr val="595959"/>
                </a:solidFill>
                <a:latin typeface="Baskerville Old Face" panose="02020602080505020303" pitchFamily="18" charset="0"/>
              </a:rPr>
              <a:t>(x + 5)</a:t>
            </a:r>
            <a:r>
              <a:rPr lang="en-US" sz="1800" baseline="30000" dirty="0">
                <a:solidFill>
                  <a:srgbClr val="595959"/>
                </a:solidFill>
                <a:latin typeface="Baskerville Old Face" panose="02020602080505020303" pitchFamily="18" charset="0"/>
              </a:rPr>
              <a:t>2 </a:t>
            </a:r>
            <a:r>
              <a:rPr lang="en-US" sz="1800" dirty="0">
                <a:solidFill>
                  <a:srgbClr val="595959"/>
                </a:solidFill>
                <a:latin typeface="Baskerville Old Face" panose="02020602080505020303" pitchFamily="18" charset="0"/>
              </a:rPr>
              <a:t>= x</a:t>
            </a:r>
            <a:r>
              <a:rPr lang="en-US" sz="1800" baseline="30000" dirty="0">
                <a:solidFill>
                  <a:srgbClr val="595959"/>
                </a:solidFill>
                <a:latin typeface="Baskerville Old Face" panose="02020602080505020303" pitchFamily="18" charset="0"/>
              </a:rPr>
              <a:t>2</a:t>
            </a:r>
            <a:r>
              <a:rPr lang="en-US" sz="1800" dirty="0">
                <a:solidFill>
                  <a:srgbClr val="595959"/>
                </a:solidFill>
                <a:latin typeface="Baskerville Old Face" panose="02020602080505020303" pitchFamily="18" charset="0"/>
              </a:rPr>
              <a:t> +10x + 25</a:t>
            </a:r>
          </a:p>
          <a:p>
            <a:endParaRPr lang="en-GB" dirty="0"/>
          </a:p>
        </p:txBody>
      </p:sp>
    </p:spTree>
    <p:extLst>
      <p:ext uri="{BB962C8B-B14F-4D97-AF65-F5344CB8AC3E}">
        <p14:creationId xmlns:p14="http://schemas.microsoft.com/office/powerpoint/2010/main" val="3630849741"/>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5"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2000"/>
                                        <p:tgtEl>
                                          <p:spTgt spid="2"/>
                                        </p:tgtEl>
                                      </p:cBhvr>
                                    </p:animEffect>
                                    <p:anim calcmode="lin" valueType="num">
                                      <p:cBhvr>
                                        <p:cTn id="8" dur="2000" fill="hold"/>
                                        <p:tgtEl>
                                          <p:spTgt spid="2"/>
                                        </p:tgtEl>
                                        <p:attrNameLst>
                                          <p:attrName>ppt_w</p:attrName>
                                        </p:attrNameLst>
                                      </p:cBhvr>
                                      <p:tavLst>
                                        <p:tav tm="0" fmla="#ppt_w*sin(2.5*pi*$)">
                                          <p:val>
                                            <p:fltVal val="0"/>
                                          </p:val>
                                        </p:tav>
                                        <p:tav tm="100000">
                                          <p:val>
                                            <p:fltVal val="1"/>
                                          </p:val>
                                        </p:tav>
                                      </p:tavLst>
                                    </p:anim>
                                    <p:anim calcmode="lin" valueType="num">
                                      <p:cBhvr>
                                        <p:cTn id="9" dur="2000" fill="hold"/>
                                        <p:tgtEl>
                                          <p:spTgt spid="2"/>
                                        </p:tgtEl>
                                        <p:attrNameLst>
                                          <p:attrName>ppt_h</p:attrName>
                                        </p:attrNameLst>
                                      </p:cBhvr>
                                      <p:tavLst>
                                        <p:tav tm="0">
                                          <p:val>
                                            <p:strVal val="#ppt_h"/>
                                          </p:val>
                                        </p:tav>
                                        <p:tav tm="100000">
                                          <p:val>
                                            <p:strVal val="#ppt_h"/>
                                          </p:val>
                                        </p:tav>
                                      </p:tavLst>
                                    </p:anim>
                                  </p:childTnLst>
                                </p:cTn>
                              </p:par>
                            </p:childTnLst>
                          </p:cTn>
                        </p:par>
                      </p:childTnLst>
                    </p:cTn>
                  </p:par>
                  <p:par>
                    <p:cTn id="10" fill="hold">
                      <p:stCondLst>
                        <p:cond delay="indefinite"/>
                      </p:stCondLst>
                      <p:childTnLst>
                        <p:par>
                          <p:cTn id="11" fill="hold">
                            <p:stCondLst>
                              <p:cond delay="0"/>
                            </p:stCondLst>
                            <p:childTnLst>
                              <p:par>
                                <p:cTn id="12" presetID="16" presetClass="entr" presetSubtype="21" fill="hold" grpId="0" nodeType="clickEffect">
                                  <p:stCondLst>
                                    <p:cond delay="0"/>
                                  </p:stCondLst>
                                  <p:childTnLst>
                                    <p:set>
                                      <p:cBhvr>
                                        <p:cTn id="13" dur="1" fill="hold">
                                          <p:stCondLst>
                                            <p:cond delay="0"/>
                                          </p:stCondLst>
                                        </p:cTn>
                                        <p:tgtEl>
                                          <p:spTgt spid="1030">
                                            <p:txEl>
                                              <p:pRg st="0" end="0"/>
                                            </p:txEl>
                                          </p:spTgt>
                                        </p:tgtEl>
                                        <p:attrNameLst>
                                          <p:attrName>style.visibility</p:attrName>
                                        </p:attrNameLst>
                                      </p:cBhvr>
                                      <p:to>
                                        <p:strVal val="visible"/>
                                      </p:to>
                                    </p:set>
                                    <p:animEffect transition="in" filter="barn(inVertical)">
                                      <p:cBhvr>
                                        <p:cTn id="14" dur="500"/>
                                        <p:tgtEl>
                                          <p:spTgt spid="1030">
                                            <p:txEl>
                                              <p:pRg st="0" end="0"/>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16" presetClass="entr" presetSubtype="21" fill="hold" grpId="0" nodeType="clickEffect">
                                  <p:stCondLst>
                                    <p:cond delay="0"/>
                                  </p:stCondLst>
                                  <p:childTnLst>
                                    <p:set>
                                      <p:cBhvr>
                                        <p:cTn id="18" dur="1" fill="hold">
                                          <p:stCondLst>
                                            <p:cond delay="0"/>
                                          </p:stCondLst>
                                        </p:cTn>
                                        <p:tgtEl>
                                          <p:spTgt spid="1030">
                                            <p:txEl>
                                              <p:pRg st="1" end="1"/>
                                            </p:txEl>
                                          </p:spTgt>
                                        </p:tgtEl>
                                        <p:attrNameLst>
                                          <p:attrName>style.visibility</p:attrName>
                                        </p:attrNameLst>
                                      </p:cBhvr>
                                      <p:to>
                                        <p:strVal val="visible"/>
                                      </p:to>
                                    </p:set>
                                    <p:animEffect transition="in" filter="barn(inVertical)">
                                      <p:cBhvr>
                                        <p:cTn id="19" dur="500"/>
                                        <p:tgtEl>
                                          <p:spTgt spid="1030">
                                            <p:txEl>
                                              <p:pRg st="1" end="1"/>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16" presetClass="entr" presetSubtype="21" fill="hold" grpId="0" nodeType="clickEffect">
                                  <p:stCondLst>
                                    <p:cond delay="0"/>
                                  </p:stCondLst>
                                  <p:childTnLst>
                                    <p:set>
                                      <p:cBhvr>
                                        <p:cTn id="23" dur="1" fill="hold">
                                          <p:stCondLst>
                                            <p:cond delay="0"/>
                                          </p:stCondLst>
                                        </p:cTn>
                                        <p:tgtEl>
                                          <p:spTgt spid="1030">
                                            <p:txEl>
                                              <p:pRg st="2" end="2"/>
                                            </p:txEl>
                                          </p:spTgt>
                                        </p:tgtEl>
                                        <p:attrNameLst>
                                          <p:attrName>style.visibility</p:attrName>
                                        </p:attrNameLst>
                                      </p:cBhvr>
                                      <p:to>
                                        <p:strVal val="visible"/>
                                      </p:to>
                                    </p:set>
                                    <p:animEffect transition="in" filter="barn(inVertical)">
                                      <p:cBhvr>
                                        <p:cTn id="24" dur="500"/>
                                        <p:tgtEl>
                                          <p:spTgt spid="1030">
                                            <p:txEl>
                                              <p:pRg st="2" end="2"/>
                                            </p:txEl>
                                          </p:spTgt>
                                        </p:tgtEl>
                                      </p:cBhvr>
                                    </p:animEffect>
                                  </p:childTnLst>
                                </p:cTn>
                              </p:par>
                            </p:childTnLst>
                          </p:cTn>
                        </p:par>
                      </p:childTnLst>
                    </p:cTn>
                  </p:par>
                  <p:par>
                    <p:cTn id="25" fill="hold">
                      <p:stCondLst>
                        <p:cond delay="indefinite"/>
                      </p:stCondLst>
                      <p:childTnLst>
                        <p:par>
                          <p:cTn id="26" fill="hold">
                            <p:stCondLst>
                              <p:cond delay="0"/>
                            </p:stCondLst>
                            <p:childTnLst>
                              <p:par>
                                <p:cTn id="27" presetID="16" presetClass="entr" presetSubtype="21" fill="hold" nodeType="clickEffect">
                                  <p:stCondLst>
                                    <p:cond delay="0"/>
                                  </p:stCondLst>
                                  <p:childTnLst>
                                    <p:set>
                                      <p:cBhvr>
                                        <p:cTn id="28" dur="1" fill="hold">
                                          <p:stCondLst>
                                            <p:cond delay="0"/>
                                          </p:stCondLst>
                                        </p:cTn>
                                        <p:tgtEl>
                                          <p:spTgt spid="1026"/>
                                        </p:tgtEl>
                                        <p:attrNameLst>
                                          <p:attrName>style.visibility</p:attrName>
                                        </p:attrNameLst>
                                      </p:cBhvr>
                                      <p:to>
                                        <p:strVal val="visible"/>
                                      </p:to>
                                    </p:set>
                                    <p:animEffect transition="in" filter="barn(inVertical)">
                                      <p:cBhvr>
                                        <p:cTn id="29" dur="500"/>
                                        <p:tgtEl>
                                          <p:spTgt spid="102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1030" grpId="0" build="p"/>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0</TotalTime>
  <Words>2038</Words>
  <Application>Microsoft Office PowerPoint</Application>
  <PresentationFormat>Widescreen</PresentationFormat>
  <Paragraphs>154</Paragraphs>
  <Slides>24</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24</vt:i4>
      </vt:variant>
    </vt:vector>
  </HeadingPairs>
  <TitlesOfParts>
    <vt:vector size="32" baseType="lpstr">
      <vt:lpstr>Arial</vt:lpstr>
      <vt:lpstr>Baskerville Old Face</vt:lpstr>
      <vt:lpstr>Calibri</vt:lpstr>
      <vt:lpstr>Calibri Light</vt:lpstr>
      <vt:lpstr>Cambria Math</vt:lpstr>
      <vt:lpstr>Helvetica</vt:lpstr>
      <vt:lpstr>Times New Roman</vt:lpstr>
      <vt:lpstr>Office Theme</vt:lpstr>
      <vt:lpstr>A Brief History and Philosophy of Islamic Algebra</vt:lpstr>
      <vt:lpstr>Why History as a Mathematician?</vt:lpstr>
      <vt:lpstr>Modern Mathematical Thought</vt:lpstr>
      <vt:lpstr>What defines algebra?: A Brainstorm</vt:lpstr>
      <vt:lpstr>Stages of Classical Algebra</vt:lpstr>
      <vt:lpstr>Algebraic Notation</vt:lpstr>
      <vt:lpstr>Beginnings of algebraic thinking</vt:lpstr>
      <vt:lpstr>Euclid and his Elements</vt:lpstr>
      <vt:lpstr>Geometric reasoning: an example</vt:lpstr>
      <vt:lpstr>Diophantus</vt:lpstr>
      <vt:lpstr>Diophantus: a note on notation</vt:lpstr>
      <vt:lpstr>Brahmagupta</vt:lpstr>
      <vt:lpstr>Islamic Science</vt:lpstr>
      <vt:lpstr>PowerPoint Presentation</vt:lpstr>
      <vt:lpstr>House of Wisdom</vt:lpstr>
      <vt:lpstr>Perfect conditions for the House of Wisdom</vt:lpstr>
      <vt:lpstr>Tolerance and diversity</vt:lpstr>
      <vt:lpstr>Al-Khwarizmi</vt:lpstr>
      <vt:lpstr>Al-Jabr and algebra</vt:lpstr>
      <vt:lpstr>Classification on Linear and Quadratic Equations</vt:lpstr>
      <vt:lpstr>Translations and expansions  </vt:lpstr>
      <vt:lpstr>Cubic and the Algebraic Beyond</vt:lpstr>
      <vt:lpstr>Introspective Look at Academia</vt:lpstr>
      <vt:lpstr>Thank you.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2021-10-26T14:57:21Z</dcterms:created>
  <dcterms:modified xsi:type="dcterms:W3CDTF">2021-11-01T14:34:07Z</dcterms:modified>
</cp:coreProperties>
</file>