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72" r:id="rId3"/>
    <p:sldId id="270" r:id="rId4"/>
    <p:sldId id="259" r:id="rId5"/>
    <p:sldId id="281" r:id="rId6"/>
    <p:sldId id="279" r:id="rId7"/>
    <p:sldId id="258" r:id="rId8"/>
    <p:sldId id="273" r:id="rId9"/>
    <p:sldId id="261" r:id="rId10"/>
    <p:sldId id="262" r:id="rId11"/>
    <p:sldId id="271" r:id="rId12"/>
    <p:sldId id="263" r:id="rId13"/>
    <p:sldId id="266" r:id="rId14"/>
    <p:sldId id="283" r:id="rId15"/>
    <p:sldId id="282" r:id="rId16"/>
    <p:sldId id="269" r:id="rId17"/>
    <p:sldId id="277" r:id="rId18"/>
    <p:sldId id="264" r:id="rId19"/>
    <p:sldId id="275" r:id="rId20"/>
    <p:sldId id="265" r:id="rId21"/>
    <p:sldId id="278" r:id="rId22"/>
    <p:sldId id="268" r:id="rId23"/>
    <p:sldId id="276"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FE36BD-1903-4D30-ABE6-235A5ED1C438}"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7209D347-C79A-4FD0-827B-FE76204491D4}">
      <dgm:prSet/>
      <dgm:spPr/>
      <dgm:t>
        <a:bodyPr/>
        <a:lstStyle/>
        <a:p>
          <a:r>
            <a:rPr lang="en-GB" dirty="0">
              <a:latin typeface="Baskerville Old Face" panose="02020602080505020303" pitchFamily="18" charset="0"/>
            </a:rPr>
            <a:t>Thinking logically rather than numerically</a:t>
          </a:r>
          <a:endParaRPr lang="en-US" dirty="0">
            <a:latin typeface="Baskerville Old Face" panose="02020602080505020303" pitchFamily="18" charset="0"/>
          </a:endParaRPr>
        </a:p>
      </dgm:t>
    </dgm:pt>
    <dgm:pt modelId="{CFD59CDE-68A6-447C-9E03-A9B2551E57A9}" type="parTrans" cxnId="{3875EC7D-985F-4BDF-848F-0046CEDF5FF1}">
      <dgm:prSet/>
      <dgm:spPr/>
      <dgm:t>
        <a:bodyPr/>
        <a:lstStyle/>
        <a:p>
          <a:endParaRPr lang="en-US"/>
        </a:p>
      </dgm:t>
    </dgm:pt>
    <dgm:pt modelId="{2BBE4BBA-59C9-4B3B-AD30-197EC8648F77}" type="sibTrans" cxnId="{3875EC7D-985F-4BDF-848F-0046CEDF5FF1}">
      <dgm:prSet/>
      <dgm:spPr/>
      <dgm:t>
        <a:bodyPr/>
        <a:lstStyle/>
        <a:p>
          <a:endParaRPr lang="en-US"/>
        </a:p>
      </dgm:t>
    </dgm:pt>
    <dgm:pt modelId="{DFAD5E2A-B1C5-4395-8185-63110C25E74C}">
      <dgm:prSet/>
      <dgm:spPr/>
      <dgm:t>
        <a:bodyPr/>
        <a:lstStyle/>
        <a:p>
          <a:r>
            <a:rPr lang="en-GB" dirty="0">
              <a:latin typeface="Baskerville Old Face" panose="02020602080505020303" pitchFamily="18" charset="0"/>
            </a:rPr>
            <a:t>Arithmetic you reason with numbers, algebra you reason about numbers</a:t>
          </a:r>
          <a:endParaRPr lang="en-US" dirty="0">
            <a:latin typeface="Baskerville Old Face" panose="02020602080505020303" pitchFamily="18" charset="0"/>
          </a:endParaRPr>
        </a:p>
      </dgm:t>
    </dgm:pt>
    <dgm:pt modelId="{37883322-87E2-4AB3-A9DA-16DE7D532850}" type="parTrans" cxnId="{FD0F0F2F-07FD-487D-9EFF-D68451EC8A72}">
      <dgm:prSet/>
      <dgm:spPr/>
      <dgm:t>
        <a:bodyPr/>
        <a:lstStyle/>
        <a:p>
          <a:endParaRPr lang="en-US"/>
        </a:p>
      </dgm:t>
    </dgm:pt>
    <dgm:pt modelId="{5DE12F6C-B1FA-4DBB-9F2C-7F18C3066AF7}" type="sibTrans" cxnId="{FD0F0F2F-07FD-487D-9EFF-D68451EC8A72}">
      <dgm:prSet/>
      <dgm:spPr/>
      <dgm:t>
        <a:bodyPr/>
        <a:lstStyle/>
        <a:p>
          <a:endParaRPr lang="en-US"/>
        </a:p>
      </dgm:t>
    </dgm:pt>
    <dgm:pt modelId="{14C53347-E304-42AF-A246-1F70315F9F80}">
      <dgm:prSet/>
      <dgm:spPr/>
      <dgm:t>
        <a:bodyPr/>
        <a:lstStyle/>
        <a:p>
          <a:r>
            <a:rPr lang="en-GB" dirty="0">
              <a:latin typeface="Baskerville Old Face" panose="02020602080505020303" pitchFamily="18" charset="0"/>
            </a:rPr>
            <a:t>Arithmetic involves quantitative reasoning with numbers; algebra involves qualitative reasoning about numbers</a:t>
          </a:r>
          <a:endParaRPr lang="en-US" dirty="0">
            <a:latin typeface="Baskerville Old Face" panose="02020602080505020303" pitchFamily="18" charset="0"/>
          </a:endParaRPr>
        </a:p>
      </dgm:t>
    </dgm:pt>
    <dgm:pt modelId="{6869040C-592B-4FBC-8E0C-A8BC2CCFC9C9}" type="parTrans" cxnId="{3491C9AD-AABB-4F3E-8056-4FEF1B58EE57}">
      <dgm:prSet/>
      <dgm:spPr/>
      <dgm:t>
        <a:bodyPr/>
        <a:lstStyle/>
        <a:p>
          <a:endParaRPr lang="en-US"/>
        </a:p>
      </dgm:t>
    </dgm:pt>
    <dgm:pt modelId="{F1F479CB-BAC3-4681-AB96-1D4386FD0072}" type="sibTrans" cxnId="{3491C9AD-AABB-4F3E-8056-4FEF1B58EE57}">
      <dgm:prSet/>
      <dgm:spPr/>
      <dgm:t>
        <a:bodyPr/>
        <a:lstStyle/>
        <a:p>
          <a:endParaRPr lang="en-US"/>
        </a:p>
      </dgm:t>
    </dgm:pt>
    <dgm:pt modelId="{3592908B-8450-4D14-8712-4C28EE649E59}">
      <dgm:prSet/>
      <dgm:spPr/>
      <dgm:t>
        <a:bodyPr/>
        <a:lstStyle/>
        <a:p>
          <a:r>
            <a:rPr lang="en-GB" dirty="0">
              <a:latin typeface="Baskerville Old Face" panose="02020602080505020303" pitchFamily="18" charset="0"/>
            </a:rPr>
            <a:t>A key feature is the introduction and naming of an unknown and logical reasoning to find its value.</a:t>
          </a:r>
          <a:endParaRPr lang="en-US" dirty="0">
            <a:latin typeface="Baskerville Old Face" panose="02020602080505020303" pitchFamily="18" charset="0"/>
          </a:endParaRPr>
        </a:p>
      </dgm:t>
    </dgm:pt>
    <dgm:pt modelId="{1AFBC53E-A395-4CFB-AF10-5DBADA29CBAE}" type="parTrans" cxnId="{74194A86-AF11-4243-A8A1-E306ED63E47E}">
      <dgm:prSet/>
      <dgm:spPr/>
      <dgm:t>
        <a:bodyPr/>
        <a:lstStyle/>
        <a:p>
          <a:endParaRPr lang="en-US"/>
        </a:p>
      </dgm:t>
    </dgm:pt>
    <dgm:pt modelId="{FEBD6DA3-F989-4EA7-BBF2-E16825BDCC1F}" type="sibTrans" cxnId="{74194A86-AF11-4243-A8A1-E306ED63E47E}">
      <dgm:prSet/>
      <dgm:spPr/>
      <dgm:t>
        <a:bodyPr/>
        <a:lstStyle/>
        <a:p>
          <a:endParaRPr lang="en-US"/>
        </a:p>
      </dgm:t>
    </dgm:pt>
    <dgm:pt modelId="{C9E6B315-7036-4F0E-81A4-830C97E8FB52}">
      <dgm:prSet/>
      <dgm:spPr/>
      <dgm:t>
        <a:bodyPr/>
        <a:lstStyle/>
        <a:p>
          <a:r>
            <a:rPr lang="en-GB" dirty="0">
              <a:latin typeface="Baskerville Old Face" panose="02020602080505020303" pitchFamily="18" charset="0"/>
            </a:rPr>
            <a:t>Substituting numbers is arithmetic, not algebra</a:t>
          </a:r>
          <a:endParaRPr lang="en-US" dirty="0">
            <a:latin typeface="Baskerville Old Face" panose="02020602080505020303" pitchFamily="18" charset="0"/>
          </a:endParaRPr>
        </a:p>
      </dgm:t>
    </dgm:pt>
    <dgm:pt modelId="{8BD7A8D1-555F-4A68-A454-2938CD07D8CB}" type="parTrans" cxnId="{40E5667D-D047-46E7-AF7A-22ECA5071923}">
      <dgm:prSet/>
      <dgm:spPr/>
      <dgm:t>
        <a:bodyPr/>
        <a:lstStyle/>
        <a:p>
          <a:endParaRPr lang="en-US"/>
        </a:p>
      </dgm:t>
    </dgm:pt>
    <dgm:pt modelId="{4D4470CC-73D5-4A11-B35E-79C86BF424E6}" type="sibTrans" cxnId="{40E5667D-D047-46E7-AF7A-22ECA5071923}">
      <dgm:prSet/>
      <dgm:spPr/>
      <dgm:t>
        <a:bodyPr/>
        <a:lstStyle/>
        <a:p>
          <a:endParaRPr lang="en-US"/>
        </a:p>
      </dgm:t>
    </dgm:pt>
    <dgm:pt modelId="{279FD9FC-E783-41FD-90E1-02781F3429CD}">
      <dgm:prSet/>
      <dgm:spPr/>
      <dgm:t>
        <a:bodyPr/>
        <a:lstStyle/>
        <a:p>
          <a:r>
            <a:rPr lang="en-GB" dirty="0">
              <a:latin typeface="Baskerville Old Face" panose="02020602080505020303" pitchFamily="18" charset="0"/>
            </a:rPr>
            <a:t>Deriving the formula in the first place is algebra</a:t>
          </a:r>
          <a:endParaRPr lang="en-US" dirty="0">
            <a:latin typeface="Baskerville Old Face" panose="02020602080505020303" pitchFamily="18" charset="0"/>
          </a:endParaRPr>
        </a:p>
      </dgm:t>
    </dgm:pt>
    <dgm:pt modelId="{CF3657D7-4423-4460-912E-AD6DCC1894D9}" type="parTrans" cxnId="{6F9B7849-EACC-49EE-A0C9-5CE48EAF4026}">
      <dgm:prSet/>
      <dgm:spPr/>
      <dgm:t>
        <a:bodyPr/>
        <a:lstStyle/>
        <a:p>
          <a:endParaRPr lang="en-US"/>
        </a:p>
      </dgm:t>
    </dgm:pt>
    <dgm:pt modelId="{DC82D596-3946-4EE3-8FA2-C30BD5C04355}" type="sibTrans" cxnId="{6F9B7849-EACC-49EE-A0C9-5CE48EAF4026}">
      <dgm:prSet/>
      <dgm:spPr/>
      <dgm:t>
        <a:bodyPr/>
        <a:lstStyle/>
        <a:p>
          <a:endParaRPr lang="en-US"/>
        </a:p>
      </dgm:t>
    </dgm:pt>
    <dgm:pt modelId="{EB2EE5C0-3D2A-464E-948A-04B754068327}" type="pres">
      <dgm:prSet presAssocID="{E2FE36BD-1903-4D30-ABE6-235A5ED1C438}" presName="diagram" presStyleCnt="0">
        <dgm:presLayoutVars>
          <dgm:dir/>
          <dgm:resizeHandles val="exact"/>
        </dgm:presLayoutVars>
      </dgm:prSet>
      <dgm:spPr/>
      <dgm:t>
        <a:bodyPr/>
        <a:lstStyle/>
        <a:p>
          <a:endParaRPr lang="en-US"/>
        </a:p>
      </dgm:t>
    </dgm:pt>
    <dgm:pt modelId="{A15BCDE4-C22F-4DDD-AC3B-AD9009AB4CF8}" type="pres">
      <dgm:prSet presAssocID="{7209D347-C79A-4FD0-827B-FE76204491D4}" presName="node" presStyleLbl="node1" presStyleIdx="0" presStyleCnt="6">
        <dgm:presLayoutVars>
          <dgm:bulletEnabled val="1"/>
        </dgm:presLayoutVars>
      </dgm:prSet>
      <dgm:spPr/>
      <dgm:t>
        <a:bodyPr/>
        <a:lstStyle/>
        <a:p>
          <a:endParaRPr lang="en-US"/>
        </a:p>
      </dgm:t>
    </dgm:pt>
    <dgm:pt modelId="{FA1212A6-8429-4BE9-AE36-EC2496E73264}" type="pres">
      <dgm:prSet presAssocID="{2BBE4BBA-59C9-4B3B-AD30-197EC8648F77}" presName="sibTrans" presStyleCnt="0"/>
      <dgm:spPr/>
    </dgm:pt>
    <dgm:pt modelId="{BDFF50E2-3C7C-4A99-A8AD-BD098531353D}" type="pres">
      <dgm:prSet presAssocID="{DFAD5E2A-B1C5-4395-8185-63110C25E74C}" presName="node" presStyleLbl="node1" presStyleIdx="1" presStyleCnt="6">
        <dgm:presLayoutVars>
          <dgm:bulletEnabled val="1"/>
        </dgm:presLayoutVars>
      </dgm:prSet>
      <dgm:spPr/>
      <dgm:t>
        <a:bodyPr/>
        <a:lstStyle/>
        <a:p>
          <a:endParaRPr lang="en-US"/>
        </a:p>
      </dgm:t>
    </dgm:pt>
    <dgm:pt modelId="{4A3B82E7-4074-4021-8CE1-1CE6242864E5}" type="pres">
      <dgm:prSet presAssocID="{5DE12F6C-B1FA-4DBB-9F2C-7F18C3066AF7}" presName="sibTrans" presStyleCnt="0"/>
      <dgm:spPr/>
    </dgm:pt>
    <dgm:pt modelId="{769941B7-9CB7-42AF-BB77-5B8971EBB377}" type="pres">
      <dgm:prSet presAssocID="{14C53347-E304-42AF-A246-1F70315F9F80}" presName="node" presStyleLbl="node1" presStyleIdx="2" presStyleCnt="6">
        <dgm:presLayoutVars>
          <dgm:bulletEnabled val="1"/>
        </dgm:presLayoutVars>
      </dgm:prSet>
      <dgm:spPr/>
      <dgm:t>
        <a:bodyPr/>
        <a:lstStyle/>
        <a:p>
          <a:endParaRPr lang="en-US"/>
        </a:p>
      </dgm:t>
    </dgm:pt>
    <dgm:pt modelId="{10957D42-E701-4EAE-A411-4559DF67B71A}" type="pres">
      <dgm:prSet presAssocID="{F1F479CB-BAC3-4681-AB96-1D4386FD0072}" presName="sibTrans" presStyleCnt="0"/>
      <dgm:spPr/>
    </dgm:pt>
    <dgm:pt modelId="{6D46807D-D792-4F4D-8867-2FF44279B9C2}" type="pres">
      <dgm:prSet presAssocID="{3592908B-8450-4D14-8712-4C28EE649E59}" presName="node" presStyleLbl="node1" presStyleIdx="3" presStyleCnt="6">
        <dgm:presLayoutVars>
          <dgm:bulletEnabled val="1"/>
        </dgm:presLayoutVars>
      </dgm:prSet>
      <dgm:spPr/>
      <dgm:t>
        <a:bodyPr/>
        <a:lstStyle/>
        <a:p>
          <a:endParaRPr lang="en-US"/>
        </a:p>
      </dgm:t>
    </dgm:pt>
    <dgm:pt modelId="{2A638B15-9C8A-4200-840F-4FA0C6A729F4}" type="pres">
      <dgm:prSet presAssocID="{FEBD6DA3-F989-4EA7-BBF2-E16825BDCC1F}" presName="sibTrans" presStyleCnt="0"/>
      <dgm:spPr/>
    </dgm:pt>
    <dgm:pt modelId="{AB18B7BB-A7B9-492F-B4B7-5D712CCDAA23}" type="pres">
      <dgm:prSet presAssocID="{C9E6B315-7036-4F0E-81A4-830C97E8FB52}" presName="node" presStyleLbl="node1" presStyleIdx="4" presStyleCnt="6">
        <dgm:presLayoutVars>
          <dgm:bulletEnabled val="1"/>
        </dgm:presLayoutVars>
      </dgm:prSet>
      <dgm:spPr/>
      <dgm:t>
        <a:bodyPr/>
        <a:lstStyle/>
        <a:p>
          <a:endParaRPr lang="en-US"/>
        </a:p>
      </dgm:t>
    </dgm:pt>
    <dgm:pt modelId="{C5B90616-DDC5-49F6-946F-AA84AA33F8FB}" type="pres">
      <dgm:prSet presAssocID="{4D4470CC-73D5-4A11-B35E-79C86BF424E6}" presName="sibTrans" presStyleCnt="0"/>
      <dgm:spPr/>
    </dgm:pt>
    <dgm:pt modelId="{42094572-9C87-427C-B2DA-15B0DCBD6E86}" type="pres">
      <dgm:prSet presAssocID="{279FD9FC-E783-41FD-90E1-02781F3429CD}" presName="node" presStyleLbl="node1" presStyleIdx="5" presStyleCnt="6">
        <dgm:presLayoutVars>
          <dgm:bulletEnabled val="1"/>
        </dgm:presLayoutVars>
      </dgm:prSet>
      <dgm:spPr/>
      <dgm:t>
        <a:bodyPr/>
        <a:lstStyle/>
        <a:p>
          <a:endParaRPr lang="en-US"/>
        </a:p>
      </dgm:t>
    </dgm:pt>
  </dgm:ptLst>
  <dgm:cxnLst>
    <dgm:cxn modelId="{E3C8BA3D-C819-4F75-ABA4-6F55F6F6C3E7}" type="presOf" srcId="{C9E6B315-7036-4F0E-81A4-830C97E8FB52}" destId="{AB18B7BB-A7B9-492F-B4B7-5D712CCDAA23}" srcOrd="0" destOrd="0" presId="urn:microsoft.com/office/officeart/2005/8/layout/default"/>
    <dgm:cxn modelId="{0BA48F9C-979B-42E7-A844-97D54AE3D34F}" type="presOf" srcId="{3592908B-8450-4D14-8712-4C28EE649E59}" destId="{6D46807D-D792-4F4D-8867-2FF44279B9C2}" srcOrd="0" destOrd="0" presId="urn:microsoft.com/office/officeart/2005/8/layout/default"/>
    <dgm:cxn modelId="{151B0BE2-77E1-45EA-BA1A-73BD79E60387}" type="presOf" srcId="{14C53347-E304-42AF-A246-1F70315F9F80}" destId="{769941B7-9CB7-42AF-BB77-5B8971EBB377}" srcOrd="0" destOrd="0" presId="urn:microsoft.com/office/officeart/2005/8/layout/default"/>
    <dgm:cxn modelId="{3875EC7D-985F-4BDF-848F-0046CEDF5FF1}" srcId="{E2FE36BD-1903-4D30-ABE6-235A5ED1C438}" destId="{7209D347-C79A-4FD0-827B-FE76204491D4}" srcOrd="0" destOrd="0" parTransId="{CFD59CDE-68A6-447C-9E03-A9B2551E57A9}" sibTransId="{2BBE4BBA-59C9-4B3B-AD30-197EC8648F77}"/>
    <dgm:cxn modelId="{74194A86-AF11-4243-A8A1-E306ED63E47E}" srcId="{E2FE36BD-1903-4D30-ABE6-235A5ED1C438}" destId="{3592908B-8450-4D14-8712-4C28EE649E59}" srcOrd="3" destOrd="0" parTransId="{1AFBC53E-A395-4CFB-AF10-5DBADA29CBAE}" sibTransId="{FEBD6DA3-F989-4EA7-BBF2-E16825BDCC1F}"/>
    <dgm:cxn modelId="{3491C9AD-AABB-4F3E-8056-4FEF1B58EE57}" srcId="{E2FE36BD-1903-4D30-ABE6-235A5ED1C438}" destId="{14C53347-E304-42AF-A246-1F70315F9F80}" srcOrd="2" destOrd="0" parTransId="{6869040C-592B-4FBC-8E0C-A8BC2CCFC9C9}" sibTransId="{F1F479CB-BAC3-4681-AB96-1D4386FD0072}"/>
    <dgm:cxn modelId="{40E5667D-D047-46E7-AF7A-22ECA5071923}" srcId="{E2FE36BD-1903-4D30-ABE6-235A5ED1C438}" destId="{C9E6B315-7036-4F0E-81A4-830C97E8FB52}" srcOrd="4" destOrd="0" parTransId="{8BD7A8D1-555F-4A68-A454-2938CD07D8CB}" sibTransId="{4D4470CC-73D5-4A11-B35E-79C86BF424E6}"/>
    <dgm:cxn modelId="{FD0F0F2F-07FD-487D-9EFF-D68451EC8A72}" srcId="{E2FE36BD-1903-4D30-ABE6-235A5ED1C438}" destId="{DFAD5E2A-B1C5-4395-8185-63110C25E74C}" srcOrd="1" destOrd="0" parTransId="{37883322-87E2-4AB3-A9DA-16DE7D532850}" sibTransId="{5DE12F6C-B1FA-4DBB-9F2C-7F18C3066AF7}"/>
    <dgm:cxn modelId="{99F76CB7-59E5-4884-A139-43D94BB117A6}" type="presOf" srcId="{E2FE36BD-1903-4D30-ABE6-235A5ED1C438}" destId="{EB2EE5C0-3D2A-464E-948A-04B754068327}" srcOrd="0" destOrd="0" presId="urn:microsoft.com/office/officeart/2005/8/layout/default"/>
    <dgm:cxn modelId="{4A679047-B2B0-4DFC-AE71-FB9F01F09588}" type="presOf" srcId="{279FD9FC-E783-41FD-90E1-02781F3429CD}" destId="{42094572-9C87-427C-B2DA-15B0DCBD6E86}" srcOrd="0" destOrd="0" presId="urn:microsoft.com/office/officeart/2005/8/layout/default"/>
    <dgm:cxn modelId="{6F9B7849-EACC-49EE-A0C9-5CE48EAF4026}" srcId="{E2FE36BD-1903-4D30-ABE6-235A5ED1C438}" destId="{279FD9FC-E783-41FD-90E1-02781F3429CD}" srcOrd="5" destOrd="0" parTransId="{CF3657D7-4423-4460-912E-AD6DCC1894D9}" sibTransId="{DC82D596-3946-4EE3-8FA2-C30BD5C04355}"/>
    <dgm:cxn modelId="{C4406962-E475-4DC5-B5F8-CD70B022FE9C}" type="presOf" srcId="{7209D347-C79A-4FD0-827B-FE76204491D4}" destId="{A15BCDE4-C22F-4DDD-AC3B-AD9009AB4CF8}" srcOrd="0" destOrd="0" presId="urn:microsoft.com/office/officeart/2005/8/layout/default"/>
    <dgm:cxn modelId="{E620ECCA-C80F-49CD-98E4-7C9035CA711D}" type="presOf" srcId="{DFAD5E2A-B1C5-4395-8185-63110C25E74C}" destId="{BDFF50E2-3C7C-4A99-A8AD-BD098531353D}" srcOrd="0" destOrd="0" presId="urn:microsoft.com/office/officeart/2005/8/layout/default"/>
    <dgm:cxn modelId="{E1B73253-8162-4CD4-9A20-6D3E51046EB0}" type="presParOf" srcId="{EB2EE5C0-3D2A-464E-948A-04B754068327}" destId="{A15BCDE4-C22F-4DDD-AC3B-AD9009AB4CF8}" srcOrd="0" destOrd="0" presId="urn:microsoft.com/office/officeart/2005/8/layout/default"/>
    <dgm:cxn modelId="{5003B26C-3D75-4F3B-A7E5-63EE2082DFE3}" type="presParOf" srcId="{EB2EE5C0-3D2A-464E-948A-04B754068327}" destId="{FA1212A6-8429-4BE9-AE36-EC2496E73264}" srcOrd="1" destOrd="0" presId="urn:microsoft.com/office/officeart/2005/8/layout/default"/>
    <dgm:cxn modelId="{8A4FF4D6-5472-4113-9F4B-6CD425254971}" type="presParOf" srcId="{EB2EE5C0-3D2A-464E-948A-04B754068327}" destId="{BDFF50E2-3C7C-4A99-A8AD-BD098531353D}" srcOrd="2" destOrd="0" presId="urn:microsoft.com/office/officeart/2005/8/layout/default"/>
    <dgm:cxn modelId="{1EF7DF74-1D7F-4AE2-A5FA-D9BEEE3306B0}" type="presParOf" srcId="{EB2EE5C0-3D2A-464E-948A-04B754068327}" destId="{4A3B82E7-4074-4021-8CE1-1CE6242864E5}" srcOrd="3" destOrd="0" presId="urn:microsoft.com/office/officeart/2005/8/layout/default"/>
    <dgm:cxn modelId="{E7DEFA12-ADE6-4B23-90FF-3304987F0005}" type="presParOf" srcId="{EB2EE5C0-3D2A-464E-948A-04B754068327}" destId="{769941B7-9CB7-42AF-BB77-5B8971EBB377}" srcOrd="4" destOrd="0" presId="urn:microsoft.com/office/officeart/2005/8/layout/default"/>
    <dgm:cxn modelId="{7EBFB10F-F930-4FD0-90FC-9DDF58927C7E}" type="presParOf" srcId="{EB2EE5C0-3D2A-464E-948A-04B754068327}" destId="{10957D42-E701-4EAE-A411-4559DF67B71A}" srcOrd="5" destOrd="0" presId="urn:microsoft.com/office/officeart/2005/8/layout/default"/>
    <dgm:cxn modelId="{CC20E426-E471-4BC6-8CBA-790FAFF92CBF}" type="presParOf" srcId="{EB2EE5C0-3D2A-464E-948A-04B754068327}" destId="{6D46807D-D792-4F4D-8867-2FF44279B9C2}" srcOrd="6" destOrd="0" presId="urn:microsoft.com/office/officeart/2005/8/layout/default"/>
    <dgm:cxn modelId="{51B05E62-7DA0-4E3B-950B-AE382E90103D}" type="presParOf" srcId="{EB2EE5C0-3D2A-464E-948A-04B754068327}" destId="{2A638B15-9C8A-4200-840F-4FA0C6A729F4}" srcOrd="7" destOrd="0" presId="urn:microsoft.com/office/officeart/2005/8/layout/default"/>
    <dgm:cxn modelId="{980C6966-3C27-43BF-A4EC-05F90BF9B159}" type="presParOf" srcId="{EB2EE5C0-3D2A-464E-948A-04B754068327}" destId="{AB18B7BB-A7B9-492F-B4B7-5D712CCDAA23}" srcOrd="8" destOrd="0" presId="urn:microsoft.com/office/officeart/2005/8/layout/default"/>
    <dgm:cxn modelId="{E9D1B3AF-49FA-4829-91BA-5CA77C8916A0}" type="presParOf" srcId="{EB2EE5C0-3D2A-464E-948A-04B754068327}" destId="{C5B90616-DDC5-49F6-946F-AA84AA33F8FB}" srcOrd="9" destOrd="0" presId="urn:microsoft.com/office/officeart/2005/8/layout/default"/>
    <dgm:cxn modelId="{189AF10A-7AAD-4FD1-BBEE-82F9564E4B54}" type="presParOf" srcId="{EB2EE5C0-3D2A-464E-948A-04B754068327}" destId="{42094572-9C87-427C-B2DA-15B0DCBD6E86}"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BCDE4-C22F-4DDD-AC3B-AD9009AB4CF8}">
      <dsp:nvSpPr>
        <dsp:cNvPr id="0" name=""/>
        <dsp:cNvSpPr/>
      </dsp:nvSpPr>
      <dsp:spPr>
        <a:xfrm>
          <a:off x="402550" y="1992"/>
          <a:ext cx="3034531" cy="182071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latin typeface="Baskerville Old Face" panose="02020602080505020303" pitchFamily="18" charset="0"/>
            </a:rPr>
            <a:t>Thinking logically rather than numerically</a:t>
          </a:r>
          <a:endParaRPr lang="en-US" sz="2200" kern="1200" dirty="0">
            <a:latin typeface="Baskerville Old Face" panose="02020602080505020303" pitchFamily="18" charset="0"/>
          </a:endParaRPr>
        </a:p>
      </dsp:txBody>
      <dsp:txXfrm>
        <a:off x="402550" y="1992"/>
        <a:ext cx="3034531" cy="1820718"/>
      </dsp:txXfrm>
    </dsp:sp>
    <dsp:sp modelId="{BDFF50E2-3C7C-4A99-A8AD-BD098531353D}">
      <dsp:nvSpPr>
        <dsp:cNvPr id="0" name=""/>
        <dsp:cNvSpPr/>
      </dsp:nvSpPr>
      <dsp:spPr>
        <a:xfrm>
          <a:off x="3740534" y="1992"/>
          <a:ext cx="3034531" cy="1820718"/>
        </a:xfrm>
        <a:prstGeom prst="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latin typeface="Baskerville Old Face" panose="02020602080505020303" pitchFamily="18" charset="0"/>
            </a:rPr>
            <a:t>Arithmetic you reason with numbers, algebra you reason about numbers</a:t>
          </a:r>
          <a:endParaRPr lang="en-US" sz="2200" kern="1200" dirty="0">
            <a:latin typeface="Baskerville Old Face" panose="02020602080505020303" pitchFamily="18" charset="0"/>
          </a:endParaRPr>
        </a:p>
      </dsp:txBody>
      <dsp:txXfrm>
        <a:off x="3740534" y="1992"/>
        <a:ext cx="3034531" cy="1820718"/>
      </dsp:txXfrm>
    </dsp:sp>
    <dsp:sp modelId="{769941B7-9CB7-42AF-BB77-5B8971EBB377}">
      <dsp:nvSpPr>
        <dsp:cNvPr id="0" name=""/>
        <dsp:cNvSpPr/>
      </dsp:nvSpPr>
      <dsp:spPr>
        <a:xfrm>
          <a:off x="7078518" y="1992"/>
          <a:ext cx="3034531" cy="1820718"/>
        </a:xfrm>
        <a:prstGeom prst="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latin typeface="Baskerville Old Face" panose="02020602080505020303" pitchFamily="18" charset="0"/>
            </a:rPr>
            <a:t>Arithmetic involves quantitative reasoning with numbers; algebra involves qualitative reasoning about numbers</a:t>
          </a:r>
          <a:endParaRPr lang="en-US" sz="2200" kern="1200" dirty="0">
            <a:latin typeface="Baskerville Old Face" panose="02020602080505020303" pitchFamily="18" charset="0"/>
          </a:endParaRPr>
        </a:p>
      </dsp:txBody>
      <dsp:txXfrm>
        <a:off x="7078518" y="1992"/>
        <a:ext cx="3034531" cy="1820718"/>
      </dsp:txXfrm>
    </dsp:sp>
    <dsp:sp modelId="{6D46807D-D792-4F4D-8867-2FF44279B9C2}">
      <dsp:nvSpPr>
        <dsp:cNvPr id="0" name=""/>
        <dsp:cNvSpPr/>
      </dsp:nvSpPr>
      <dsp:spPr>
        <a:xfrm>
          <a:off x="402550" y="2126164"/>
          <a:ext cx="3034531" cy="1820718"/>
        </a:xfrm>
        <a:prstGeom prst="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latin typeface="Baskerville Old Face" panose="02020602080505020303" pitchFamily="18" charset="0"/>
            </a:rPr>
            <a:t>A key feature is the introduction and naming of an unknown and logical reasoning to find its value.</a:t>
          </a:r>
          <a:endParaRPr lang="en-US" sz="2200" kern="1200" dirty="0">
            <a:latin typeface="Baskerville Old Face" panose="02020602080505020303" pitchFamily="18" charset="0"/>
          </a:endParaRPr>
        </a:p>
      </dsp:txBody>
      <dsp:txXfrm>
        <a:off x="402550" y="2126164"/>
        <a:ext cx="3034531" cy="1820718"/>
      </dsp:txXfrm>
    </dsp:sp>
    <dsp:sp modelId="{AB18B7BB-A7B9-492F-B4B7-5D712CCDAA23}">
      <dsp:nvSpPr>
        <dsp:cNvPr id="0" name=""/>
        <dsp:cNvSpPr/>
      </dsp:nvSpPr>
      <dsp:spPr>
        <a:xfrm>
          <a:off x="3740534" y="2126164"/>
          <a:ext cx="3034531" cy="1820718"/>
        </a:xfrm>
        <a:prstGeom prst="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latin typeface="Baskerville Old Face" panose="02020602080505020303" pitchFamily="18" charset="0"/>
            </a:rPr>
            <a:t>Substituting numbers is arithmetic, not algebra</a:t>
          </a:r>
          <a:endParaRPr lang="en-US" sz="2200" kern="1200" dirty="0">
            <a:latin typeface="Baskerville Old Face" panose="02020602080505020303" pitchFamily="18" charset="0"/>
          </a:endParaRPr>
        </a:p>
      </dsp:txBody>
      <dsp:txXfrm>
        <a:off x="3740534" y="2126164"/>
        <a:ext cx="3034531" cy="1820718"/>
      </dsp:txXfrm>
    </dsp:sp>
    <dsp:sp modelId="{42094572-9C87-427C-B2DA-15B0DCBD6E86}">
      <dsp:nvSpPr>
        <dsp:cNvPr id="0" name=""/>
        <dsp:cNvSpPr/>
      </dsp:nvSpPr>
      <dsp:spPr>
        <a:xfrm>
          <a:off x="7078518" y="2126164"/>
          <a:ext cx="3034531" cy="1820718"/>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latin typeface="Baskerville Old Face" panose="02020602080505020303" pitchFamily="18" charset="0"/>
            </a:rPr>
            <a:t>Deriving the formula in the first place is algebra</a:t>
          </a:r>
          <a:endParaRPr lang="en-US" sz="2200" kern="1200" dirty="0">
            <a:latin typeface="Baskerville Old Face" panose="02020602080505020303" pitchFamily="18" charset="0"/>
          </a:endParaRPr>
        </a:p>
      </dsp:txBody>
      <dsp:txXfrm>
        <a:off x="7078518" y="2126164"/>
        <a:ext cx="3034531" cy="182071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21FBD-E650-4306-9885-B73A0ACDAC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31BCDFD-F3B4-47DE-BCD0-48DF8556AC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8F3F163-9691-41AE-8581-5A45A2CD11A8}"/>
              </a:ext>
            </a:extLst>
          </p:cNvPr>
          <p:cNvSpPr>
            <a:spLocks noGrp="1"/>
          </p:cNvSpPr>
          <p:nvPr>
            <p:ph type="dt" sz="half" idx="10"/>
          </p:nvPr>
        </p:nvSpPr>
        <p:spPr/>
        <p:txBody>
          <a:bodyPr/>
          <a:lstStyle/>
          <a:p>
            <a:fld id="{BA193A48-3223-4221-8275-DC9EDFB56336}" type="datetimeFigureOut">
              <a:rPr lang="en-GB" smtClean="0"/>
              <a:t>01/11/2021</a:t>
            </a:fld>
            <a:endParaRPr lang="en-GB"/>
          </a:p>
        </p:txBody>
      </p:sp>
      <p:sp>
        <p:nvSpPr>
          <p:cNvPr id="5" name="Footer Placeholder 4">
            <a:extLst>
              <a:ext uri="{FF2B5EF4-FFF2-40B4-BE49-F238E27FC236}">
                <a16:creationId xmlns:a16="http://schemas.microsoft.com/office/drawing/2014/main" id="{07CD0E7A-90C7-41A7-83E5-9BF4AF1415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32E1F3-668E-446A-9A82-7AB7A8337469}"/>
              </a:ext>
            </a:extLst>
          </p:cNvPr>
          <p:cNvSpPr>
            <a:spLocks noGrp="1"/>
          </p:cNvSpPr>
          <p:nvPr>
            <p:ph type="sldNum" sz="quarter" idx="12"/>
          </p:nvPr>
        </p:nvSpPr>
        <p:spPr/>
        <p:txBody>
          <a:bodyPr/>
          <a:lstStyle/>
          <a:p>
            <a:fld id="{927B0FA6-8B66-4B5C-8219-6571FB11AED6}" type="slidenum">
              <a:rPr lang="en-GB" smtClean="0"/>
              <a:t>‹#›</a:t>
            </a:fld>
            <a:endParaRPr lang="en-GB"/>
          </a:p>
        </p:txBody>
      </p:sp>
    </p:spTree>
    <p:extLst>
      <p:ext uri="{BB962C8B-B14F-4D97-AF65-F5344CB8AC3E}">
        <p14:creationId xmlns:p14="http://schemas.microsoft.com/office/powerpoint/2010/main" val="289075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F0A7D-FEB2-4F81-9011-2118C997377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49CFA9-F443-4786-B4CA-D9CFB504D8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6406D-9E0F-4BBB-8ED7-9F2EE2C8ECD9}"/>
              </a:ext>
            </a:extLst>
          </p:cNvPr>
          <p:cNvSpPr>
            <a:spLocks noGrp="1"/>
          </p:cNvSpPr>
          <p:nvPr>
            <p:ph type="dt" sz="half" idx="10"/>
          </p:nvPr>
        </p:nvSpPr>
        <p:spPr/>
        <p:txBody>
          <a:bodyPr/>
          <a:lstStyle/>
          <a:p>
            <a:fld id="{BA193A48-3223-4221-8275-DC9EDFB56336}" type="datetimeFigureOut">
              <a:rPr lang="en-GB" smtClean="0"/>
              <a:t>01/11/2021</a:t>
            </a:fld>
            <a:endParaRPr lang="en-GB"/>
          </a:p>
        </p:txBody>
      </p:sp>
      <p:sp>
        <p:nvSpPr>
          <p:cNvPr id="5" name="Footer Placeholder 4">
            <a:extLst>
              <a:ext uri="{FF2B5EF4-FFF2-40B4-BE49-F238E27FC236}">
                <a16:creationId xmlns:a16="http://schemas.microsoft.com/office/drawing/2014/main" id="{D26E0B72-1003-4A69-8023-0363092D6B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F2A233-A6DC-45F0-8402-ABB3EE09E023}"/>
              </a:ext>
            </a:extLst>
          </p:cNvPr>
          <p:cNvSpPr>
            <a:spLocks noGrp="1"/>
          </p:cNvSpPr>
          <p:nvPr>
            <p:ph type="sldNum" sz="quarter" idx="12"/>
          </p:nvPr>
        </p:nvSpPr>
        <p:spPr/>
        <p:txBody>
          <a:bodyPr/>
          <a:lstStyle/>
          <a:p>
            <a:fld id="{927B0FA6-8B66-4B5C-8219-6571FB11AED6}" type="slidenum">
              <a:rPr lang="en-GB" smtClean="0"/>
              <a:t>‹#›</a:t>
            </a:fld>
            <a:endParaRPr lang="en-GB"/>
          </a:p>
        </p:txBody>
      </p:sp>
    </p:spTree>
    <p:extLst>
      <p:ext uri="{BB962C8B-B14F-4D97-AF65-F5344CB8AC3E}">
        <p14:creationId xmlns:p14="http://schemas.microsoft.com/office/powerpoint/2010/main" val="2986654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97F2D2-CE38-4BDE-AB45-6E161BDCFFA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CD81F8-516E-4086-9462-EC39033C04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279B8D-2EBD-43BE-8E25-1C7B3E25BEF7}"/>
              </a:ext>
            </a:extLst>
          </p:cNvPr>
          <p:cNvSpPr>
            <a:spLocks noGrp="1"/>
          </p:cNvSpPr>
          <p:nvPr>
            <p:ph type="dt" sz="half" idx="10"/>
          </p:nvPr>
        </p:nvSpPr>
        <p:spPr/>
        <p:txBody>
          <a:bodyPr/>
          <a:lstStyle/>
          <a:p>
            <a:fld id="{BA193A48-3223-4221-8275-DC9EDFB56336}" type="datetimeFigureOut">
              <a:rPr lang="en-GB" smtClean="0"/>
              <a:t>01/11/2021</a:t>
            </a:fld>
            <a:endParaRPr lang="en-GB"/>
          </a:p>
        </p:txBody>
      </p:sp>
      <p:sp>
        <p:nvSpPr>
          <p:cNvPr id="5" name="Footer Placeholder 4">
            <a:extLst>
              <a:ext uri="{FF2B5EF4-FFF2-40B4-BE49-F238E27FC236}">
                <a16:creationId xmlns:a16="http://schemas.microsoft.com/office/drawing/2014/main" id="{CB43FCC0-2D8B-4506-A2EA-D5F5F89222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323B5D-D09B-4AAF-8AA2-CCB0E3A98816}"/>
              </a:ext>
            </a:extLst>
          </p:cNvPr>
          <p:cNvSpPr>
            <a:spLocks noGrp="1"/>
          </p:cNvSpPr>
          <p:nvPr>
            <p:ph type="sldNum" sz="quarter" idx="12"/>
          </p:nvPr>
        </p:nvSpPr>
        <p:spPr/>
        <p:txBody>
          <a:bodyPr/>
          <a:lstStyle/>
          <a:p>
            <a:fld id="{927B0FA6-8B66-4B5C-8219-6571FB11AED6}" type="slidenum">
              <a:rPr lang="en-GB" smtClean="0"/>
              <a:t>‹#›</a:t>
            </a:fld>
            <a:endParaRPr lang="en-GB"/>
          </a:p>
        </p:txBody>
      </p:sp>
    </p:spTree>
    <p:extLst>
      <p:ext uri="{BB962C8B-B14F-4D97-AF65-F5344CB8AC3E}">
        <p14:creationId xmlns:p14="http://schemas.microsoft.com/office/powerpoint/2010/main" val="3975135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3C4F-3A59-4701-A9D8-DBDBA9694B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C4AB94-C93A-4634-9A96-168FF908A1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58F0F3-9F59-4FED-9D3B-361415D35CB5}"/>
              </a:ext>
            </a:extLst>
          </p:cNvPr>
          <p:cNvSpPr>
            <a:spLocks noGrp="1"/>
          </p:cNvSpPr>
          <p:nvPr>
            <p:ph type="dt" sz="half" idx="10"/>
          </p:nvPr>
        </p:nvSpPr>
        <p:spPr/>
        <p:txBody>
          <a:bodyPr/>
          <a:lstStyle/>
          <a:p>
            <a:fld id="{BA193A48-3223-4221-8275-DC9EDFB56336}" type="datetimeFigureOut">
              <a:rPr lang="en-GB" smtClean="0"/>
              <a:t>01/11/2021</a:t>
            </a:fld>
            <a:endParaRPr lang="en-GB"/>
          </a:p>
        </p:txBody>
      </p:sp>
      <p:sp>
        <p:nvSpPr>
          <p:cNvPr id="5" name="Footer Placeholder 4">
            <a:extLst>
              <a:ext uri="{FF2B5EF4-FFF2-40B4-BE49-F238E27FC236}">
                <a16:creationId xmlns:a16="http://schemas.microsoft.com/office/drawing/2014/main" id="{DA4660D3-9A61-4451-A4A3-3A1C44D281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0828A3-62AA-4306-B084-F1248325C754}"/>
              </a:ext>
            </a:extLst>
          </p:cNvPr>
          <p:cNvSpPr>
            <a:spLocks noGrp="1"/>
          </p:cNvSpPr>
          <p:nvPr>
            <p:ph type="sldNum" sz="quarter" idx="12"/>
          </p:nvPr>
        </p:nvSpPr>
        <p:spPr/>
        <p:txBody>
          <a:bodyPr/>
          <a:lstStyle/>
          <a:p>
            <a:fld id="{927B0FA6-8B66-4B5C-8219-6571FB11AED6}" type="slidenum">
              <a:rPr lang="en-GB" smtClean="0"/>
              <a:t>‹#›</a:t>
            </a:fld>
            <a:endParaRPr lang="en-GB"/>
          </a:p>
        </p:txBody>
      </p:sp>
    </p:spTree>
    <p:extLst>
      <p:ext uri="{BB962C8B-B14F-4D97-AF65-F5344CB8AC3E}">
        <p14:creationId xmlns:p14="http://schemas.microsoft.com/office/powerpoint/2010/main" val="726367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F085E-3086-4354-A58C-4A5FD78679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5E332D-E91B-4300-848B-BA3B1384D0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DE2E15-49C6-4DE9-895B-5EC3D92E2BBC}"/>
              </a:ext>
            </a:extLst>
          </p:cNvPr>
          <p:cNvSpPr>
            <a:spLocks noGrp="1"/>
          </p:cNvSpPr>
          <p:nvPr>
            <p:ph type="dt" sz="half" idx="10"/>
          </p:nvPr>
        </p:nvSpPr>
        <p:spPr/>
        <p:txBody>
          <a:bodyPr/>
          <a:lstStyle/>
          <a:p>
            <a:fld id="{BA193A48-3223-4221-8275-DC9EDFB56336}" type="datetimeFigureOut">
              <a:rPr lang="en-GB" smtClean="0"/>
              <a:t>01/11/2021</a:t>
            </a:fld>
            <a:endParaRPr lang="en-GB"/>
          </a:p>
        </p:txBody>
      </p:sp>
      <p:sp>
        <p:nvSpPr>
          <p:cNvPr id="5" name="Footer Placeholder 4">
            <a:extLst>
              <a:ext uri="{FF2B5EF4-FFF2-40B4-BE49-F238E27FC236}">
                <a16:creationId xmlns:a16="http://schemas.microsoft.com/office/drawing/2014/main" id="{D499FC0C-6716-4B5A-8D07-34A138483A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0986F3-21E5-4EB1-A305-77CB16F5DD60}"/>
              </a:ext>
            </a:extLst>
          </p:cNvPr>
          <p:cNvSpPr>
            <a:spLocks noGrp="1"/>
          </p:cNvSpPr>
          <p:nvPr>
            <p:ph type="sldNum" sz="quarter" idx="12"/>
          </p:nvPr>
        </p:nvSpPr>
        <p:spPr/>
        <p:txBody>
          <a:bodyPr/>
          <a:lstStyle/>
          <a:p>
            <a:fld id="{927B0FA6-8B66-4B5C-8219-6571FB11AED6}" type="slidenum">
              <a:rPr lang="en-GB" smtClean="0"/>
              <a:t>‹#›</a:t>
            </a:fld>
            <a:endParaRPr lang="en-GB"/>
          </a:p>
        </p:txBody>
      </p:sp>
    </p:spTree>
    <p:extLst>
      <p:ext uri="{BB962C8B-B14F-4D97-AF65-F5344CB8AC3E}">
        <p14:creationId xmlns:p14="http://schemas.microsoft.com/office/powerpoint/2010/main" val="2357498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36097-0741-4A70-A7EC-59DD5F6E4EC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FF2848-78FC-4533-BDCA-4DC931AFF7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D0FE76F-7E90-4942-A0F4-E82DC5F83C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F37A8C2-4058-438D-AD6D-6D01F36EE352}"/>
              </a:ext>
            </a:extLst>
          </p:cNvPr>
          <p:cNvSpPr>
            <a:spLocks noGrp="1"/>
          </p:cNvSpPr>
          <p:nvPr>
            <p:ph type="dt" sz="half" idx="10"/>
          </p:nvPr>
        </p:nvSpPr>
        <p:spPr/>
        <p:txBody>
          <a:bodyPr/>
          <a:lstStyle/>
          <a:p>
            <a:fld id="{BA193A48-3223-4221-8275-DC9EDFB56336}" type="datetimeFigureOut">
              <a:rPr lang="en-GB" smtClean="0"/>
              <a:t>01/11/2021</a:t>
            </a:fld>
            <a:endParaRPr lang="en-GB"/>
          </a:p>
        </p:txBody>
      </p:sp>
      <p:sp>
        <p:nvSpPr>
          <p:cNvPr id="6" name="Footer Placeholder 5">
            <a:extLst>
              <a:ext uri="{FF2B5EF4-FFF2-40B4-BE49-F238E27FC236}">
                <a16:creationId xmlns:a16="http://schemas.microsoft.com/office/drawing/2014/main" id="{EA8A8E38-FD99-4C52-B16A-B66E24443F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7FEE15-8242-47C3-88C0-70C9D0E3DA21}"/>
              </a:ext>
            </a:extLst>
          </p:cNvPr>
          <p:cNvSpPr>
            <a:spLocks noGrp="1"/>
          </p:cNvSpPr>
          <p:nvPr>
            <p:ph type="sldNum" sz="quarter" idx="12"/>
          </p:nvPr>
        </p:nvSpPr>
        <p:spPr/>
        <p:txBody>
          <a:bodyPr/>
          <a:lstStyle/>
          <a:p>
            <a:fld id="{927B0FA6-8B66-4B5C-8219-6571FB11AED6}" type="slidenum">
              <a:rPr lang="en-GB" smtClean="0"/>
              <a:t>‹#›</a:t>
            </a:fld>
            <a:endParaRPr lang="en-GB"/>
          </a:p>
        </p:txBody>
      </p:sp>
    </p:spTree>
    <p:extLst>
      <p:ext uri="{BB962C8B-B14F-4D97-AF65-F5344CB8AC3E}">
        <p14:creationId xmlns:p14="http://schemas.microsoft.com/office/powerpoint/2010/main" val="1400540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29542-E173-4349-A1CB-BDCA99E72CA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A030D4-5C11-488F-9C39-059C0CCA59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FCA8EB-DEC2-4434-A4A6-77EA1CB844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F077C36-E933-455D-BCA5-789B9D08BD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8A3F58-B477-4A7E-B732-9AF9020955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BA886A4-54E5-44A5-9EAC-0CF6170647C0}"/>
              </a:ext>
            </a:extLst>
          </p:cNvPr>
          <p:cNvSpPr>
            <a:spLocks noGrp="1"/>
          </p:cNvSpPr>
          <p:nvPr>
            <p:ph type="dt" sz="half" idx="10"/>
          </p:nvPr>
        </p:nvSpPr>
        <p:spPr/>
        <p:txBody>
          <a:bodyPr/>
          <a:lstStyle/>
          <a:p>
            <a:fld id="{BA193A48-3223-4221-8275-DC9EDFB56336}" type="datetimeFigureOut">
              <a:rPr lang="en-GB" smtClean="0"/>
              <a:t>01/11/2021</a:t>
            </a:fld>
            <a:endParaRPr lang="en-GB"/>
          </a:p>
        </p:txBody>
      </p:sp>
      <p:sp>
        <p:nvSpPr>
          <p:cNvPr id="8" name="Footer Placeholder 7">
            <a:extLst>
              <a:ext uri="{FF2B5EF4-FFF2-40B4-BE49-F238E27FC236}">
                <a16:creationId xmlns:a16="http://schemas.microsoft.com/office/drawing/2014/main" id="{3F47F59A-AA65-4FB9-BED8-3C4CD38456F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1B2753B-1044-4793-B514-B079AE647C45}"/>
              </a:ext>
            </a:extLst>
          </p:cNvPr>
          <p:cNvSpPr>
            <a:spLocks noGrp="1"/>
          </p:cNvSpPr>
          <p:nvPr>
            <p:ph type="sldNum" sz="quarter" idx="12"/>
          </p:nvPr>
        </p:nvSpPr>
        <p:spPr/>
        <p:txBody>
          <a:bodyPr/>
          <a:lstStyle/>
          <a:p>
            <a:fld id="{927B0FA6-8B66-4B5C-8219-6571FB11AED6}" type="slidenum">
              <a:rPr lang="en-GB" smtClean="0"/>
              <a:t>‹#›</a:t>
            </a:fld>
            <a:endParaRPr lang="en-GB"/>
          </a:p>
        </p:txBody>
      </p:sp>
    </p:spTree>
    <p:extLst>
      <p:ext uri="{BB962C8B-B14F-4D97-AF65-F5344CB8AC3E}">
        <p14:creationId xmlns:p14="http://schemas.microsoft.com/office/powerpoint/2010/main" val="3659555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CE813-1509-4F81-9B0B-36EAB0C8AE8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D770E82-DE2C-44F1-B5A4-0FF11B5B2231}"/>
              </a:ext>
            </a:extLst>
          </p:cNvPr>
          <p:cNvSpPr>
            <a:spLocks noGrp="1"/>
          </p:cNvSpPr>
          <p:nvPr>
            <p:ph type="dt" sz="half" idx="10"/>
          </p:nvPr>
        </p:nvSpPr>
        <p:spPr/>
        <p:txBody>
          <a:bodyPr/>
          <a:lstStyle/>
          <a:p>
            <a:fld id="{BA193A48-3223-4221-8275-DC9EDFB56336}" type="datetimeFigureOut">
              <a:rPr lang="en-GB" smtClean="0"/>
              <a:t>01/11/2021</a:t>
            </a:fld>
            <a:endParaRPr lang="en-GB"/>
          </a:p>
        </p:txBody>
      </p:sp>
      <p:sp>
        <p:nvSpPr>
          <p:cNvPr id="4" name="Footer Placeholder 3">
            <a:extLst>
              <a:ext uri="{FF2B5EF4-FFF2-40B4-BE49-F238E27FC236}">
                <a16:creationId xmlns:a16="http://schemas.microsoft.com/office/drawing/2014/main" id="{0C3E7D55-EE9A-44AE-85B2-20D26D934B6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5F24175-23CD-4A4B-A68B-238A2874EA00}"/>
              </a:ext>
            </a:extLst>
          </p:cNvPr>
          <p:cNvSpPr>
            <a:spLocks noGrp="1"/>
          </p:cNvSpPr>
          <p:nvPr>
            <p:ph type="sldNum" sz="quarter" idx="12"/>
          </p:nvPr>
        </p:nvSpPr>
        <p:spPr/>
        <p:txBody>
          <a:bodyPr/>
          <a:lstStyle/>
          <a:p>
            <a:fld id="{927B0FA6-8B66-4B5C-8219-6571FB11AED6}" type="slidenum">
              <a:rPr lang="en-GB" smtClean="0"/>
              <a:t>‹#›</a:t>
            </a:fld>
            <a:endParaRPr lang="en-GB"/>
          </a:p>
        </p:txBody>
      </p:sp>
    </p:spTree>
    <p:extLst>
      <p:ext uri="{BB962C8B-B14F-4D97-AF65-F5344CB8AC3E}">
        <p14:creationId xmlns:p14="http://schemas.microsoft.com/office/powerpoint/2010/main" val="2646352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19EAB3-2733-4CD8-9C74-5EB56B3310F0}"/>
              </a:ext>
            </a:extLst>
          </p:cNvPr>
          <p:cNvSpPr>
            <a:spLocks noGrp="1"/>
          </p:cNvSpPr>
          <p:nvPr>
            <p:ph type="dt" sz="half" idx="10"/>
          </p:nvPr>
        </p:nvSpPr>
        <p:spPr/>
        <p:txBody>
          <a:bodyPr/>
          <a:lstStyle/>
          <a:p>
            <a:fld id="{BA193A48-3223-4221-8275-DC9EDFB56336}" type="datetimeFigureOut">
              <a:rPr lang="en-GB" smtClean="0"/>
              <a:t>01/11/2021</a:t>
            </a:fld>
            <a:endParaRPr lang="en-GB"/>
          </a:p>
        </p:txBody>
      </p:sp>
      <p:sp>
        <p:nvSpPr>
          <p:cNvPr id="3" name="Footer Placeholder 2">
            <a:extLst>
              <a:ext uri="{FF2B5EF4-FFF2-40B4-BE49-F238E27FC236}">
                <a16:creationId xmlns:a16="http://schemas.microsoft.com/office/drawing/2014/main" id="{F7DA17A8-960E-4B6A-8599-18F2D13FC72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F62B99-D214-4109-B6E0-F1B0C08EBB10}"/>
              </a:ext>
            </a:extLst>
          </p:cNvPr>
          <p:cNvSpPr>
            <a:spLocks noGrp="1"/>
          </p:cNvSpPr>
          <p:nvPr>
            <p:ph type="sldNum" sz="quarter" idx="12"/>
          </p:nvPr>
        </p:nvSpPr>
        <p:spPr/>
        <p:txBody>
          <a:bodyPr/>
          <a:lstStyle/>
          <a:p>
            <a:fld id="{927B0FA6-8B66-4B5C-8219-6571FB11AED6}" type="slidenum">
              <a:rPr lang="en-GB" smtClean="0"/>
              <a:t>‹#›</a:t>
            </a:fld>
            <a:endParaRPr lang="en-GB"/>
          </a:p>
        </p:txBody>
      </p:sp>
    </p:spTree>
    <p:extLst>
      <p:ext uri="{BB962C8B-B14F-4D97-AF65-F5344CB8AC3E}">
        <p14:creationId xmlns:p14="http://schemas.microsoft.com/office/powerpoint/2010/main" val="358252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67343-EF18-4AE8-8DB5-E1337199E3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07C2542-C0CC-4820-B52A-6C38365C19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99D5739-DD8C-4B96-85FF-8047D13AF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34B57E-3A31-4921-8E58-F4563C65597F}"/>
              </a:ext>
            </a:extLst>
          </p:cNvPr>
          <p:cNvSpPr>
            <a:spLocks noGrp="1"/>
          </p:cNvSpPr>
          <p:nvPr>
            <p:ph type="dt" sz="half" idx="10"/>
          </p:nvPr>
        </p:nvSpPr>
        <p:spPr/>
        <p:txBody>
          <a:bodyPr/>
          <a:lstStyle/>
          <a:p>
            <a:fld id="{BA193A48-3223-4221-8275-DC9EDFB56336}" type="datetimeFigureOut">
              <a:rPr lang="en-GB" smtClean="0"/>
              <a:t>01/11/2021</a:t>
            </a:fld>
            <a:endParaRPr lang="en-GB"/>
          </a:p>
        </p:txBody>
      </p:sp>
      <p:sp>
        <p:nvSpPr>
          <p:cNvPr id="6" name="Footer Placeholder 5">
            <a:extLst>
              <a:ext uri="{FF2B5EF4-FFF2-40B4-BE49-F238E27FC236}">
                <a16:creationId xmlns:a16="http://schemas.microsoft.com/office/drawing/2014/main" id="{8C82E4AF-1DBE-4BF7-9B8E-5354964F741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E2CCB02-3BA3-4F4F-96E7-6A3EA0EDE885}"/>
              </a:ext>
            </a:extLst>
          </p:cNvPr>
          <p:cNvSpPr>
            <a:spLocks noGrp="1"/>
          </p:cNvSpPr>
          <p:nvPr>
            <p:ph type="sldNum" sz="quarter" idx="12"/>
          </p:nvPr>
        </p:nvSpPr>
        <p:spPr/>
        <p:txBody>
          <a:bodyPr/>
          <a:lstStyle/>
          <a:p>
            <a:fld id="{927B0FA6-8B66-4B5C-8219-6571FB11AED6}" type="slidenum">
              <a:rPr lang="en-GB" smtClean="0"/>
              <a:t>‹#›</a:t>
            </a:fld>
            <a:endParaRPr lang="en-GB"/>
          </a:p>
        </p:txBody>
      </p:sp>
    </p:spTree>
    <p:extLst>
      <p:ext uri="{BB962C8B-B14F-4D97-AF65-F5344CB8AC3E}">
        <p14:creationId xmlns:p14="http://schemas.microsoft.com/office/powerpoint/2010/main" val="432769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C2409-913D-4C62-8C3B-F545438B50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296DE09-CD9D-417E-A55C-A4AB78CDB6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B2DD0A0-7A59-4EDC-8D3D-12274ABF4D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3C14E-36A5-4493-8D69-3BDFB32A7383}"/>
              </a:ext>
            </a:extLst>
          </p:cNvPr>
          <p:cNvSpPr>
            <a:spLocks noGrp="1"/>
          </p:cNvSpPr>
          <p:nvPr>
            <p:ph type="dt" sz="half" idx="10"/>
          </p:nvPr>
        </p:nvSpPr>
        <p:spPr/>
        <p:txBody>
          <a:bodyPr/>
          <a:lstStyle/>
          <a:p>
            <a:fld id="{BA193A48-3223-4221-8275-DC9EDFB56336}" type="datetimeFigureOut">
              <a:rPr lang="en-GB" smtClean="0"/>
              <a:t>01/11/2021</a:t>
            </a:fld>
            <a:endParaRPr lang="en-GB"/>
          </a:p>
        </p:txBody>
      </p:sp>
      <p:sp>
        <p:nvSpPr>
          <p:cNvPr id="6" name="Footer Placeholder 5">
            <a:extLst>
              <a:ext uri="{FF2B5EF4-FFF2-40B4-BE49-F238E27FC236}">
                <a16:creationId xmlns:a16="http://schemas.microsoft.com/office/drawing/2014/main" id="{CEC7AA12-B0A6-46FE-9DEA-E95EB071F4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B67339-E044-4F79-8DEF-5575C50444B0}"/>
              </a:ext>
            </a:extLst>
          </p:cNvPr>
          <p:cNvSpPr>
            <a:spLocks noGrp="1"/>
          </p:cNvSpPr>
          <p:nvPr>
            <p:ph type="sldNum" sz="quarter" idx="12"/>
          </p:nvPr>
        </p:nvSpPr>
        <p:spPr/>
        <p:txBody>
          <a:bodyPr/>
          <a:lstStyle/>
          <a:p>
            <a:fld id="{927B0FA6-8B66-4B5C-8219-6571FB11AED6}" type="slidenum">
              <a:rPr lang="en-GB" smtClean="0"/>
              <a:t>‹#›</a:t>
            </a:fld>
            <a:endParaRPr lang="en-GB"/>
          </a:p>
        </p:txBody>
      </p:sp>
    </p:spTree>
    <p:extLst>
      <p:ext uri="{BB962C8B-B14F-4D97-AF65-F5344CB8AC3E}">
        <p14:creationId xmlns:p14="http://schemas.microsoft.com/office/powerpoint/2010/main" val="1686394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B848DF-CBB6-44FF-BAF8-1E778F8AB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B9D966-1467-49EA-A703-4CB130B769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5FA12E-12C3-4395-BE31-E1460E72CA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93A48-3223-4221-8275-DC9EDFB56336}" type="datetimeFigureOut">
              <a:rPr lang="en-GB" smtClean="0"/>
              <a:t>01/11/2021</a:t>
            </a:fld>
            <a:endParaRPr lang="en-GB"/>
          </a:p>
        </p:txBody>
      </p:sp>
      <p:sp>
        <p:nvSpPr>
          <p:cNvPr id="5" name="Footer Placeholder 4">
            <a:extLst>
              <a:ext uri="{FF2B5EF4-FFF2-40B4-BE49-F238E27FC236}">
                <a16:creationId xmlns:a16="http://schemas.microsoft.com/office/drawing/2014/main" id="{BAD59B00-6E3F-442F-B501-A7D945B259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881A505-E6DC-4CA3-96C9-D5E1FE98FC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B0FA6-8B66-4B5C-8219-6571FB11AED6}" type="slidenum">
              <a:rPr lang="en-GB" smtClean="0"/>
              <a:t>‹#›</a:t>
            </a:fld>
            <a:endParaRPr lang="en-GB"/>
          </a:p>
        </p:txBody>
      </p:sp>
    </p:spTree>
    <p:extLst>
      <p:ext uri="{BB962C8B-B14F-4D97-AF65-F5344CB8AC3E}">
        <p14:creationId xmlns:p14="http://schemas.microsoft.com/office/powerpoint/2010/main" val="1910550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0.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6F2434-A457-4C07-98B4-6718ADF5A08E}"/>
              </a:ext>
            </a:extLst>
          </p:cNvPr>
          <p:cNvSpPr>
            <a:spLocks noGrp="1"/>
          </p:cNvSpPr>
          <p:nvPr>
            <p:ph type="ctrTitle"/>
          </p:nvPr>
        </p:nvSpPr>
        <p:spPr>
          <a:xfrm>
            <a:off x="2659529" y="2085788"/>
            <a:ext cx="6884895" cy="1496649"/>
          </a:xfrm>
        </p:spPr>
        <p:txBody>
          <a:bodyPr anchor="b">
            <a:normAutofit/>
          </a:bodyPr>
          <a:lstStyle/>
          <a:p>
            <a:r>
              <a:rPr lang="en-GB" sz="3200" dirty="0">
                <a:solidFill>
                  <a:schemeClr val="tx1">
                    <a:lumMod val="65000"/>
                    <a:lumOff val="35000"/>
                  </a:schemeClr>
                </a:solidFill>
                <a:latin typeface="Baskerville Old Face" panose="02020602080505020303" pitchFamily="18" charset="0"/>
              </a:rPr>
              <a:t>A </a:t>
            </a:r>
            <a:r>
              <a:rPr lang="en-GB" sz="3200" u="sng" dirty="0">
                <a:solidFill>
                  <a:schemeClr val="tx1">
                    <a:lumMod val="65000"/>
                    <a:lumOff val="35000"/>
                  </a:schemeClr>
                </a:solidFill>
                <a:latin typeface="Baskerville Old Face" panose="02020602080505020303" pitchFamily="18" charset="0"/>
              </a:rPr>
              <a:t>Brief</a:t>
            </a:r>
            <a:r>
              <a:rPr lang="en-GB" sz="3200" dirty="0">
                <a:solidFill>
                  <a:schemeClr val="tx1">
                    <a:lumMod val="65000"/>
                    <a:lumOff val="35000"/>
                  </a:schemeClr>
                </a:solidFill>
                <a:latin typeface="Baskerville Old Face" panose="02020602080505020303" pitchFamily="18" charset="0"/>
              </a:rPr>
              <a:t> History and Philosophy of Islamic Algebra</a:t>
            </a:r>
          </a:p>
        </p:txBody>
      </p:sp>
      <p:sp>
        <p:nvSpPr>
          <p:cNvPr id="3" name="Subtitle 2">
            <a:extLst>
              <a:ext uri="{FF2B5EF4-FFF2-40B4-BE49-F238E27FC236}">
                <a16:creationId xmlns:a16="http://schemas.microsoft.com/office/drawing/2014/main" id="{FAF7D822-3B60-458F-B635-F77621DB42BD}"/>
              </a:ext>
            </a:extLst>
          </p:cNvPr>
          <p:cNvSpPr>
            <a:spLocks noGrp="1"/>
          </p:cNvSpPr>
          <p:nvPr>
            <p:ph type="subTitle" idx="1"/>
          </p:nvPr>
        </p:nvSpPr>
        <p:spPr>
          <a:xfrm>
            <a:off x="3048000" y="3948056"/>
            <a:ext cx="6096000" cy="830134"/>
          </a:xfrm>
        </p:spPr>
        <p:txBody>
          <a:bodyPr anchor="t">
            <a:normAutofit/>
          </a:bodyPr>
          <a:lstStyle/>
          <a:p>
            <a:r>
              <a:rPr lang="en-GB" sz="1400" dirty="0">
                <a:solidFill>
                  <a:schemeClr val="tx1">
                    <a:lumMod val="65000"/>
                    <a:lumOff val="35000"/>
                  </a:schemeClr>
                </a:solidFill>
                <a:latin typeface="Baskerville Old Face" panose="02020602080505020303" pitchFamily="18" charset="0"/>
              </a:rPr>
              <a:t>For the University of Oxford</a:t>
            </a:r>
          </a:p>
        </p:txBody>
      </p:sp>
    </p:spTree>
    <p:extLst>
      <p:ext uri="{BB962C8B-B14F-4D97-AF65-F5344CB8AC3E}">
        <p14:creationId xmlns:p14="http://schemas.microsoft.com/office/powerpoint/2010/main" val="1543853141"/>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971558-70C8-464D-A014-58906A25BFEC}"/>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Diophantus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448054F-D6CC-4617-89EC-3A1FAEB92485}"/>
              </a:ext>
            </a:extLst>
          </p:cNvPr>
          <p:cNvSpPr>
            <a:spLocks noGrp="1"/>
          </p:cNvSpPr>
          <p:nvPr>
            <p:ph idx="1"/>
          </p:nvPr>
        </p:nvSpPr>
        <p:spPr>
          <a:xfrm>
            <a:off x="838200" y="1929384"/>
            <a:ext cx="10515600" cy="4251960"/>
          </a:xfrm>
        </p:spPr>
        <p:txBody>
          <a:bodyPr>
            <a:normAutofit lnSpcReduction="10000"/>
          </a:bodyPr>
          <a:lstStyle/>
          <a:p>
            <a:r>
              <a:rPr lang="en-GB" sz="2200" dirty="0">
                <a:latin typeface="Baskerville Old Face" panose="02020602080505020303" pitchFamily="18" charset="0"/>
              </a:rPr>
              <a:t>Wrote a multi volume (“algebraic”) work, </a:t>
            </a:r>
            <a:r>
              <a:rPr lang="en-GB" sz="2200" i="1" dirty="0" err="1">
                <a:latin typeface="Baskerville Old Face" panose="02020602080505020303" pitchFamily="18" charset="0"/>
              </a:rPr>
              <a:t>Arithmetica</a:t>
            </a:r>
            <a:r>
              <a:rPr lang="en-GB" sz="2200" i="1" dirty="0">
                <a:latin typeface="Baskerville Old Face" panose="02020602080505020303" pitchFamily="18" charset="0"/>
              </a:rPr>
              <a:t>.</a:t>
            </a:r>
          </a:p>
          <a:p>
            <a:r>
              <a:rPr lang="en-GB" sz="2200" dirty="0">
                <a:latin typeface="Baskerville Old Face" panose="02020602080505020303" pitchFamily="18" charset="0"/>
              </a:rPr>
              <a:t>Lived in Alexandra between 150 and 250 CE.</a:t>
            </a:r>
          </a:p>
          <a:p>
            <a:r>
              <a:rPr lang="en-GB" sz="2200" dirty="0">
                <a:latin typeface="Baskerville Old Face" panose="02020602080505020303" pitchFamily="18" charset="0"/>
              </a:rPr>
              <a:t>First clearly recognisable algebra:</a:t>
            </a:r>
          </a:p>
          <a:p>
            <a:pPr marL="0" indent="0">
              <a:buNone/>
            </a:pPr>
            <a:r>
              <a:rPr lang="en-GB" sz="2200" dirty="0">
                <a:latin typeface="Baskerville Old Face" panose="02020602080505020303" pitchFamily="18" charset="0"/>
              </a:rPr>
              <a:t> - i.e. introduce an unknown number and reason logically for find its value.</a:t>
            </a:r>
          </a:p>
          <a:p>
            <a:r>
              <a:rPr lang="en-GB" sz="2200" dirty="0">
                <a:latin typeface="Baskerville Old Face" panose="02020602080505020303" pitchFamily="18" charset="0"/>
              </a:rPr>
              <a:t>Used letters to denote the unknown. </a:t>
            </a:r>
          </a:p>
          <a:p>
            <a:r>
              <a:rPr lang="en-GB" sz="2200" dirty="0">
                <a:latin typeface="Baskerville Old Face" panose="02020602080505020303" pitchFamily="18" charset="0"/>
              </a:rPr>
              <a:t>Used negative numbers.</a:t>
            </a:r>
          </a:p>
          <a:p>
            <a:r>
              <a:rPr lang="en-GB" sz="2200" dirty="0">
                <a:latin typeface="Baskerville Old Face" panose="02020602080505020303" pitchFamily="18" charset="0"/>
              </a:rPr>
              <a:t>Solved equations using </a:t>
            </a:r>
            <a:r>
              <a:rPr lang="en-GB" sz="2200" b="1" dirty="0">
                <a:latin typeface="Baskerville Old Face" panose="02020602080505020303" pitchFamily="18" charset="0"/>
              </a:rPr>
              <a:t>restoration</a:t>
            </a:r>
            <a:r>
              <a:rPr lang="en-GB" sz="2200" dirty="0">
                <a:latin typeface="Baskerville Old Face" panose="02020602080505020303" pitchFamily="18" charset="0"/>
              </a:rPr>
              <a:t> and </a:t>
            </a:r>
            <a:r>
              <a:rPr lang="en-GB" sz="2200" b="1" dirty="0">
                <a:latin typeface="Baskerville Old Face" panose="02020602080505020303" pitchFamily="18" charset="0"/>
              </a:rPr>
              <a:t>confrontation</a:t>
            </a:r>
            <a:r>
              <a:rPr lang="en-GB" sz="2200" dirty="0">
                <a:latin typeface="Baskerville Old Face" panose="02020602080505020303" pitchFamily="18" charset="0"/>
              </a:rPr>
              <a:t>. In modern terms:</a:t>
            </a:r>
          </a:p>
          <a:p>
            <a:pPr marL="457200" indent="-457200">
              <a:buAutoNum type="arabicParenBoth"/>
            </a:pPr>
            <a:r>
              <a:rPr lang="en-GB" sz="2200" dirty="0">
                <a:latin typeface="Baskerville Old Face" panose="02020602080505020303" pitchFamily="18" charset="0"/>
              </a:rPr>
              <a:t>Moving a quantity from one side to the other with a change in sign,</a:t>
            </a:r>
          </a:p>
          <a:p>
            <a:pPr marL="457200" indent="-457200">
              <a:buAutoNum type="arabicParenBoth"/>
            </a:pPr>
            <a:r>
              <a:rPr lang="en-GB" sz="2200" dirty="0">
                <a:latin typeface="Baskerville Old Face" panose="02020602080505020303" pitchFamily="18" charset="0"/>
              </a:rPr>
              <a:t>Eliminating like terms from both sides.</a:t>
            </a:r>
          </a:p>
          <a:p>
            <a:r>
              <a:rPr lang="en-GB" sz="2200" dirty="0">
                <a:latin typeface="Baskerville Old Face" panose="02020602080505020303" pitchFamily="18" charset="0"/>
              </a:rPr>
              <a:t>First translations not made until several decades after al-Khwarizmi’s work.</a:t>
            </a:r>
          </a:p>
        </p:txBody>
      </p:sp>
    </p:spTree>
    <p:extLst>
      <p:ext uri="{BB962C8B-B14F-4D97-AF65-F5344CB8AC3E}">
        <p14:creationId xmlns:p14="http://schemas.microsoft.com/office/powerpoint/2010/main" val="28394525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dow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wipe(dow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wipe(down)">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96737-16DD-42E4-910F-B68F20EC77CF}"/>
              </a:ext>
            </a:extLst>
          </p:cNvPr>
          <p:cNvSpPr>
            <a:spLocks noGrp="1"/>
          </p:cNvSpPr>
          <p:nvPr>
            <p:ph type="title"/>
          </p:nvPr>
        </p:nvSpPr>
        <p:spPr/>
        <p:txBody>
          <a:bodyPr/>
          <a:lstStyle/>
          <a:p>
            <a:r>
              <a:rPr lang="en-GB" dirty="0">
                <a:latin typeface="Baskerville Old Face" panose="02020602080505020303" pitchFamily="18" charset="0"/>
              </a:rPr>
              <a:t>Diophantus: a note on notation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61BAC3F-516F-4500-95EB-ABF5711F5930}"/>
                  </a:ext>
                </a:extLst>
              </p:cNvPr>
              <p:cNvSpPr>
                <a:spLocks noGrp="1"/>
              </p:cNvSpPr>
              <p:nvPr>
                <p:ph idx="1"/>
              </p:nvPr>
            </p:nvSpPr>
            <p:spPr/>
            <p:txBody>
              <a:bodyPr/>
              <a:lstStyle/>
              <a:p>
                <a:pPr marL="0" indent="0">
                  <a:buNone/>
                </a:pPr>
                <a:r>
                  <a:rPr lang="en-GB" i="1" dirty="0">
                    <a:effectLst/>
                    <a:latin typeface="Cambria Math" panose="02040503050406030204" pitchFamily="18" charset="0"/>
                  </a:rPr>
                  <a:t>Modern notation</a:t>
                </a:r>
              </a:p>
              <a:p>
                <a14:m>
                  <m:oMath xmlns:m="http://schemas.openxmlformats.org/officeDocument/2006/math">
                    <m:sSup>
                      <m:sSupPr>
                        <m:ctrlPr>
                          <a:rPr lang="en-GB" i="1" smtClean="0">
                            <a:effectLst/>
                            <a:latin typeface="Cambria Math" panose="02040503050406030204" pitchFamily="18" charset="0"/>
                          </a:rPr>
                        </m:ctrlPr>
                      </m:sSupPr>
                      <m:e>
                        <m:r>
                          <a:rPr lang="en-GB"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GB" sz="1800" i="1">
                            <a:effectLst/>
                            <a:latin typeface="Cambria Math" panose="02040503050406030204" pitchFamily="18" charset="0"/>
                            <a:ea typeface="Calibri" panose="020F0502020204030204" pitchFamily="34" charset="0"/>
                            <a:cs typeface="Times New Roman" panose="02020603050405020304" pitchFamily="18" charset="0"/>
                          </a:rPr>
                          <m:t>3</m:t>
                        </m:r>
                      </m:sup>
                    </m:sSup>
                    <m:r>
                      <a:rPr lang="en-GB" sz="18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GB" i="1">
                            <a:effectLst/>
                            <a:latin typeface="Cambria Math" panose="02040503050406030204" pitchFamily="18" charset="0"/>
                          </a:rPr>
                        </m:ctrlPr>
                      </m:sSupPr>
                      <m:e>
                        <m:r>
                          <a:rPr lang="en-GB" sz="1800" i="1">
                            <a:effectLst/>
                            <a:latin typeface="Cambria Math" panose="02040503050406030204" pitchFamily="18" charset="0"/>
                            <a:ea typeface="Calibri" panose="020F0502020204030204" pitchFamily="34" charset="0"/>
                            <a:cs typeface="Times New Roman" panose="02020603050405020304" pitchFamily="18" charset="0"/>
                          </a:rPr>
                          <m:t>2</m:t>
                        </m:r>
                        <m:r>
                          <a:rPr lang="en-GB" sz="1800" i="1">
                            <a:effectLst/>
                            <a:latin typeface="Cambria Math" panose="02040503050406030204" pitchFamily="18" charset="0"/>
                            <a:ea typeface="Calibri" panose="020F0502020204030204" pitchFamily="34" charset="0"/>
                            <a:cs typeface="Times New Roman" panose="02020603050405020304" pitchFamily="18" charset="0"/>
                          </a:rPr>
                          <m:t>𝑥</m:t>
                        </m:r>
                      </m:e>
                      <m:sup>
                        <m:r>
                          <a:rPr lang="en-GB" sz="18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en-GB" sz="1800" i="1">
                        <a:effectLst/>
                        <a:latin typeface="Cambria Math" panose="02040503050406030204" pitchFamily="18" charset="0"/>
                        <a:ea typeface="Calibri" panose="020F0502020204030204" pitchFamily="34" charset="0"/>
                        <a:cs typeface="Times New Roman" panose="02020603050405020304" pitchFamily="18" charset="0"/>
                      </a:rPr>
                      <m:t>+</m:t>
                    </m:r>
                    <m:r>
                      <a:rPr lang="en-GB" sz="1800" i="1">
                        <a:effectLst/>
                        <a:latin typeface="Cambria Math" panose="02040503050406030204" pitchFamily="18" charset="0"/>
                        <a:ea typeface="Calibri" panose="020F0502020204030204" pitchFamily="34" charset="0"/>
                        <a:cs typeface="Times New Roman" panose="02020603050405020304" pitchFamily="18" charset="0"/>
                      </a:rPr>
                      <m:t>10</m:t>
                    </m:r>
                    <m:r>
                      <a:rPr lang="en-GB" sz="1800" i="1">
                        <a:effectLst/>
                        <a:latin typeface="Cambria Math" panose="02040503050406030204" pitchFamily="18" charset="0"/>
                        <a:ea typeface="Calibri" panose="020F0502020204030204" pitchFamily="34" charset="0"/>
                        <a:cs typeface="Times New Roman" panose="02020603050405020304" pitchFamily="18" charset="0"/>
                      </a:rPr>
                      <m:t>𝑥</m:t>
                    </m:r>
                    <m:r>
                      <a:rPr lang="en-GB" sz="1800" i="1">
                        <a:effectLst/>
                        <a:latin typeface="Cambria Math" panose="02040503050406030204" pitchFamily="18" charset="0"/>
                        <a:ea typeface="Calibri" panose="020F0502020204030204" pitchFamily="34" charset="0"/>
                        <a:cs typeface="Times New Roman" panose="02020603050405020304" pitchFamily="18" charset="0"/>
                      </a:rPr>
                      <m:t>−</m:t>
                    </m:r>
                    <m:r>
                      <a:rPr lang="en-GB" sz="1800" i="1">
                        <a:effectLst/>
                        <a:latin typeface="Cambria Math" panose="02040503050406030204" pitchFamily="18" charset="0"/>
                        <a:ea typeface="Calibri" panose="020F0502020204030204" pitchFamily="34" charset="0"/>
                        <a:cs typeface="Times New Roman" panose="02020603050405020304" pitchFamily="18" charset="0"/>
                      </a:rPr>
                      <m:t>1</m:t>
                    </m:r>
                    <m:r>
                      <a:rPr lang="en-GB" sz="1800" i="1">
                        <a:effectLst/>
                        <a:latin typeface="Cambria Math" panose="02040503050406030204" pitchFamily="18" charset="0"/>
                        <a:ea typeface="Calibri" panose="020F0502020204030204" pitchFamily="34" charset="0"/>
                        <a:cs typeface="Times New Roman" panose="02020603050405020304" pitchFamily="18" charset="0"/>
                      </a:rPr>
                      <m:t>=</m:t>
                    </m:r>
                    <m:r>
                      <a:rPr lang="en-GB" sz="1800" i="1">
                        <a:effectLst/>
                        <a:latin typeface="Cambria Math" panose="02040503050406030204" pitchFamily="18" charset="0"/>
                        <a:ea typeface="Calibri" panose="020F0502020204030204" pitchFamily="34" charset="0"/>
                        <a:cs typeface="Times New Roman" panose="02020603050405020304" pitchFamily="18" charset="0"/>
                      </a:rPr>
                      <m:t>5</m:t>
                    </m:r>
                  </m:oMath>
                </a14:m>
                <a:endParaRPr lang="en-GB" dirty="0"/>
              </a:p>
              <a:p>
                <a:pPr marL="0" indent="0">
                  <a:buNone/>
                </a:pPr>
                <a:r>
                  <a:rPr lang="en-GB" i="1" dirty="0"/>
                  <a:t>Symbol for symbol translation</a:t>
                </a:r>
              </a:p>
              <a:p>
                <a14:m>
                  <m:oMath xmlns:m="http://schemas.openxmlformats.org/officeDocument/2006/math">
                    <m:sSup>
                      <m:sSupPr>
                        <m:ctrlPr>
                          <a:rPr lang="en-GB" i="1" smtClean="0">
                            <a:effectLst/>
                            <a:latin typeface="Cambria Math" panose="02040503050406030204" pitchFamily="18" charset="0"/>
                            <a:ea typeface="Times New Roman" panose="02020603050405020304" pitchFamily="18" charset="0"/>
                          </a:rPr>
                        </m:ctrlPr>
                      </m:sSupPr>
                      <m:e>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1</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10</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GB" i="1">
                            <a:effectLst/>
                            <a:latin typeface="Cambria Math" panose="02040503050406030204" pitchFamily="18" charset="0"/>
                            <a:ea typeface="Times New Roman" panose="02020603050405020304" pitchFamily="18" charset="0"/>
                          </a:rPr>
                        </m:ctrlPr>
                      </m:dPr>
                      <m:e>
                        <m:sSup>
                          <m:sSupPr>
                            <m:ctrlPr>
                              <a:rPr lang="en-GB" i="1">
                                <a:effectLst/>
                                <a:latin typeface="Cambria Math" panose="02040503050406030204" pitchFamily="18" charset="0"/>
                                <a:ea typeface="Times New Roman" panose="02020603050405020304" pitchFamily="18" charset="0"/>
                              </a:rPr>
                            </m:ctrlPr>
                          </m:sSupPr>
                          <m:e>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2</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GB" i="1">
                                <a:effectLst/>
                                <a:latin typeface="Cambria Math" panose="02040503050406030204" pitchFamily="18" charset="0"/>
                                <a:ea typeface="Times New Roman" panose="02020603050405020304" pitchFamily="18" charset="0"/>
                              </a:rPr>
                            </m:ctrlPr>
                          </m:sSupPr>
                          <m:e>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0</m:t>
                            </m:r>
                          </m:sup>
                        </m:sSup>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1</m:t>
                        </m:r>
                      </m:e>
                    </m:d>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GB" i="1">
                            <a:effectLst/>
                            <a:latin typeface="Cambria Math" panose="02040503050406030204" pitchFamily="18" charset="0"/>
                            <a:ea typeface="Times New Roman" panose="02020603050405020304" pitchFamily="18" charset="0"/>
                          </a:rPr>
                        </m:ctrlPr>
                      </m:sSupPr>
                      <m:e>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0</m:t>
                        </m:r>
                      </m:sup>
                    </m:sSup>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5</m:t>
                    </m:r>
                  </m:oMath>
                </a14:m>
                <a:endParaRPr lang="en-GB" dirty="0"/>
              </a:p>
              <a:p>
                <a:pPr marL="0" indent="0">
                  <a:buNone/>
                </a:pPr>
                <a:r>
                  <a:rPr lang="en-GB" i="1" dirty="0"/>
                  <a:t>Diophantus’s notation</a:t>
                </a:r>
              </a:p>
              <a:p>
                <a:r>
                  <a:rPr lang="en-GB" dirty="0"/>
                  <a:t> </a:t>
                </a:r>
              </a:p>
            </p:txBody>
          </p:sp>
        </mc:Choice>
        <mc:Fallback xmlns="">
          <p:sp>
            <p:nvSpPr>
              <p:cNvPr id="3" name="Content Placeholder 2">
                <a:extLst>
                  <a:ext uri="{FF2B5EF4-FFF2-40B4-BE49-F238E27FC236}">
                    <a16:creationId xmlns:a16="http://schemas.microsoft.com/office/drawing/2014/main" id="{161BAC3F-516F-4500-95EB-ABF5711F5930}"/>
                  </a:ext>
                </a:extLst>
              </p:cNvPr>
              <p:cNvSpPr>
                <a:spLocks noGrp="1" noRot="1" noChangeAspect="1" noMove="1" noResize="1" noEditPoints="1" noAdjustHandles="1" noChangeArrowheads="1" noChangeShapeType="1" noTextEdit="1"/>
              </p:cNvSpPr>
              <p:nvPr>
                <p:ph idx="1"/>
              </p:nvPr>
            </p:nvSpPr>
            <p:spPr>
              <a:blipFill>
                <a:blip r:embed="rId2"/>
                <a:stretch>
                  <a:fillRect l="-1217" t="-2381"/>
                </a:stretch>
              </a:blipFill>
            </p:spPr>
            <p:txBody>
              <a:bodyPr/>
              <a:lstStyle/>
              <a:p>
                <a:r>
                  <a:rPr lang="en-GB">
                    <a:noFill/>
                  </a:rPr>
                  <a:t> </a:t>
                </a:r>
              </a:p>
            </p:txBody>
          </p:sp>
        </mc:Fallback>
      </mc:AlternateContent>
      <p:pic>
        <p:nvPicPr>
          <p:cNvPr id="4" name="Picture 3" descr="Shape&#10;&#10;Description automatically generated with low confidence">
            <a:extLst>
              <a:ext uri="{FF2B5EF4-FFF2-40B4-BE49-F238E27FC236}">
                <a16:creationId xmlns:a16="http://schemas.microsoft.com/office/drawing/2014/main" id="{8A610DF7-FCDD-4A6D-909D-70FD1BEED57F}"/>
              </a:ext>
            </a:extLst>
          </p:cNvPr>
          <p:cNvPicPr/>
          <p:nvPr/>
        </p:nvPicPr>
        <p:blipFill>
          <a:blip r:embed="rId3"/>
          <a:stretch>
            <a:fillRect/>
          </a:stretch>
        </p:blipFill>
        <p:spPr>
          <a:xfrm>
            <a:off x="1043884" y="4207436"/>
            <a:ext cx="3737293" cy="741083"/>
          </a:xfrm>
          <a:prstGeom prst="rect">
            <a:avLst/>
          </a:prstGeom>
        </p:spPr>
      </p:pic>
      <p:pic>
        <p:nvPicPr>
          <p:cNvPr id="5" name="Picture 4" descr="Arithmetica - Wikipedia">
            <a:extLst>
              <a:ext uri="{FF2B5EF4-FFF2-40B4-BE49-F238E27FC236}">
                <a16:creationId xmlns:a16="http://schemas.microsoft.com/office/drawing/2014/main" id="{2CB5FA60-80A6-4FBA-A203-7292A97CF39C}"/>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839075" y="1768475"/>
            <a:ext cx="2400300" cy="3938270"/>
          </a:xfrm>
          <a:prstGeom prst="rect">
            <a:avLst/>
          </a:prstGeom>
          <a:noFill/>
          <a:ln>
            <a:noFill/>
          </a:ln>
        </p:spPr>
      </p:pic>
    </p:spTree>
    <p:extLst>
      <p:ext uri="{BB962C8B-B14F-4D97-AF65-F5344CB8AC3E}">
        <p14:creationId xmlns:p14="http://schemas.microsoft.com/office/powerpoint/2010/main" val="42231568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randombar(horizontal)">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1000"/>
                                        <p:tgtEl>
                                          <p:spTgt spid="5"/>
                                        </p:tgtEl>
                                      </p:cBhvr>
                                    </p:animEffect>
                                    <p:anim calcmode="lin" valueType="num">
                                      <p:cBhvr>
                                        <p:cTn id="48" dur="1000" fill="hold"/>
                                        <p:tgtEl>
                                          <p:spTgt spid="5"/>
                                        </p:tgtEl>
                                        <p:attrNameLst>
                                          <p:attrName>ppt_x</p:attrName>
                                        </p:attrNameLst>
                                      </p:cBhvr>
                                      <p:tavLst>
                                        <p:tav tm="0">
                                          <p:val>
                                            <p:strVal val="#ppt_x"/>
                                          </p:val>
                                        </p:tav>
                                        <p:tav tm="100000">
                                          <p:val>
                                            <p:strVal val="#ppt_x"/>
                                          </p:val>
                                        </p:tav>
                                      </p:tavLst>
                                    </p:anim>
                                    <p:anim calcmode="lin" valueType="num">
                                      <p:cBhvr>
                                        <p:cTn id="4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E2875-224A-4226-8F98-BEADCF9681E5}"/>
              </a:ext>
            </a:extLst>
          </p:cNvPr>
          <p:cNvSpPr>
            <a:spLocks noGrp="1"/>
          </p:cNvSpPr>
          <p:nvPr>
            <p:ph type="title"/>
          </p:nvPr>
        </p:nvSpPr>
        <p:spPr>
          <a:xfrm>
            <a:off x="4965430" y="629268"/>
            <a:ext cx="6586491" cy="1286160"/>
          </a:xfrm>
        </p:spPr>
        <p:txBody>
          <a:bodyPr anchor="b">
            <a:normAutofit/>
          </a:bodyPr>
          <a:lstStyle/>
          <a:p>
            <a:r>
              <a:rPr lang="en-GB" dirty="0">
                <a:latin typeface="Baskerville Old Face" panose="02020602080505020303" pitchFamily="18" charset="0"/>
              </a:rPr>
              <a:t>Brahmagupta</a:t>
            </a:r>
          </a:p>
        </p:txBody>
      </p:sp>
      <p:sp>
        <p:nvSpPr>
          <p:cNvPr id="3" name="Content Placeholder 2">
            <a:extLst>
              <a:ext uri="{FF2B5EF4-FFF2-40B4-BE49-F238E27FC236}">
                <a16:creationId xmlns:a16="http://schemas.microsoft.com/office/drawing/2014/main" id="{89BD187E-7904-4B8B-8402-C1B04781AB9F}"/>
              </a:ext>
            </a:extLst>
          </p:cNvPr>
          <p:cNvSpPr>
            <a:spLocks noGrp="1"/>
          </p:cNvSpPr>
          <p:nvPr>
            <p:ph idx="1"/>
          </p:nvPr>
        </p:nvSpPr>
        <p:spPr>
          <a:xfrm>
            <a:off x="4965431" y="2438400"/>
            <a:ext cx="6586489" cy="3785419"/>
          </a:xfrm>
        </p:spPr>
        <p:txBody>
          <a:bodyPr>
            <a:normAutofit/>
          </a:bodyPr>
          <a:lstStyle/>
          <a:p>
            <a:r>
              <a:rPr lang="en-GB" sz="2000" dirty="0">
                <a:latin typeface="Baskerville Old Face" panose="02020602080505020303" pitchFamily="18" charset="0"/>
              </a:rPr>
              <a:t>628: Wrote the book </a:t>
            </a:r>
            <a:r>
              <a:rPr lang="en-GB" sz="2000" i="1" dirty="0" err="1">
                <a:latin typeface="Baskerville Old Face" panose="02020602080505020303" pitchFamily="18" charset="0"/>
              </a:rPr>
              <a:t>Brahmasphutasiddhanti</a:t>
            </a:r>
            <a:endParaRPr lang="en-GB" sz="2000" i="1" dirty="0">
              <a:latin typeface="Baskerville Old Face" panose="02020602080505020303" pitchFamily="18" charset="0"/>
            </a:endParaRPr>
          </a:p>
          <a:p>
            <a:pPr marL="0" indent="0">
              <a:buNone/>
            </a:pPr>
            <a:r>
              <a:rPr lang="en-GB" sz="2000" dirty="0">
                <a:latin typeface="Baskerville Old Face" panose="02020602080505020303" pitchFamily="18" charset="0"/>
              </a:rPr>
              <a:t>(Correctly Established Teachings of </a:t>
            </a:r>
            <a:r>
              <a:rPr lang="en-GB" sz="2000" dirty="0" err="1">
                <a:latin typeface="Baskerville Old Face" panose="02020602080505020303" pitchFamily="18" charset="0"/>
              </a:rPr>
              <a:t>Bhrama</a:t>
            </a:r>
            <a:r>
              <a:rPr lang="en-GB" sz="2000" dirty="0">
                <a:latin typeface="Baskerville Old Face" panose="02020602080505020303" pitchFamily="18" charset="0"/>
              </a:rPr>
              <a:t>)</a:t>
            </a:r>
          </a:p>
          <a:p>
            <a:r>
              <a:rPr lang="en-GB" sz="2000" dirty="0">
                <a:latin typeface="Baskerville Old Face" panose="02020602080505020303" pitchFamily="18" charset="0"/>
              </a:rPr>
              <a:t>First appearance of zero.</a:t>
            </a:r>
          </a:p>
          <a:p>
            <a:r>
              <a:rPr lang="en-GB" sz="2000" dirty="0">
                <a:latin typeface="Baskerville Old Face" panose="02020602080505020303" pitchFamily="18" charset="0"/>
              </a:rPr>
              <a:t>Recognisable algebra without notation.</a:t>
            </a:r>
          </a:p>
          <a:p>
            <a:r>
              <a:rPr lang="en-GB" sz="2000" dirty="0">
                <a:latin typeface="Baskerville Old Face" panose="02020602080505020303" pitchFamily="18" charset="0"/>
              </a:rPr>
              <a:t>First complete solution to quadratic equations.</a:t>
            </a:r>
          </a:p>
          <a:p>
            <a:r>
              <a:rPr lang="en-GB" sz="2000" dirty="0">
                <a:latin typeface="Baskerville Old Face" panose="02020602080505020303" pitchFamily="18" charset="0"/>
              </a:rPr>
              <a:t>Diophantine analysis.</a:t>
            </a:r>
          </a:p>
          <a:p>
            <a:endParaRPr lang="en-GB" sz="2000" dirty="0">
              <a:latin typeface="Baskerville Old Face" panose="02020602080505020303" pitchFamily="18" charset="0"/>
            </a:endParaRPr>
          </a:p>
          <a:p>
            <a:r>
              <a:rPr lang="en-GB" sz="2000" dirty="0">
                <a:latin typeface="Baskerville Old Face" panose="02020602080505020303" pitchFamily="18" charset="0"/>
              </a:rPr>
              <a:t>Al-Khwarizmi worked on this translation before his publication yet did not use modern decimal system.</a:t>
            </a:r>
          </a:p>
        </p:txBody>
      </p:sp>
      <p:pic>
        <p:nvPicPr>
          <p:cNvPr id="1026" name="Picture 2" descr="ब्रह्मगुप्तगणितम्: Brahmagupta&amp;#39;s Ganita (Ganitadhyaya of Brahmasphuta  Siddhanta)">
            <a:extLst>
              <a:ext uri="{FF2B5EF4-FFF2-40B4-BE49-F238E27FC236}">
                <a16:creationId xmlns:a16="http://schemas.microsoft.com/office/drawing/2014/main" id="{90AF52ED-0BC2-4D00-AEC6-8C1FE6D592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95743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22797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Vertic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arn(inVertic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barn(inVertic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barn(inVertical)">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barn(inVertical)">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2E3244-038F-4428-98F0-B200821B52D5}"/>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Islamic Science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E1CB619-C860-47F8-B0C8-B1448FC9D453}"/>
              </a:ext>
            </a:extLst>
          </p:cNvPr>
          <p:cNvSpPr>
            <a:spLocks noGrp="1"/>
          </p:cNvSpPr>
          <p:nvPr>
            <p:ph idx="1"/>
          </p:nvPr>
        </p:nvSpPr>
        <p:spPr>
          <a:xfrm>
            <a:off x="838200" y="1929384"/>
            <a:ext cx="10515600" cy="4251960"/>
          </a:xfrm>
        </p:spPr>
        <p:txBody>
          <a:bodyPr>
            <a:normAutofit/>
          </a:bodyPr>
          <a:lstStyle/>
          <a:p>
            <a:pPr>
              <a:spcAft>
                <a:spcPts val="800"/>
              </a:spcAft>
            </a:pP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This period of 1,000 years after the </a:t>
            </a:r>
            <a:r>
              <a:rPr lang="en-GB" sz="2200" dirty="0">
                <a:latin typeface="Baskerville Old Face" panose="02020602080505020303" pitchFamily="18" charset="0"/>
                <a:ea typeface="Calibri" panose="020F0502020204030204" pitchFamily="34" charset="0"/>
                <a:cs typeface="Times New Roman" panose="02020603050405020304" pitchFamily="18" charset="0"/>
              </a:rPr>
              <a:t>Ancient G</a:t>
            </a: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reeks is often dismissed as the dark ages.</a:t>
            </a:r>
          </a:p>
          <a:p>
            <a:pPr>
              <a:spcAft>
                <a:spcPts val="800"/>
              </a:spcAft>
            </a:pP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The history of Islam brought about a scientific, cultural, and economic flourishing under the reign of the Abbasid tribe caliph </a:t>
            </a:r>
            <a:r>
              <a:rPr lang="en-GB" sz="2200" dirty="0" err="1">
                <a:effectLst/>
                <a:latin typeface="Baskerville Old Face" panose="02020602080505020303" pitchFamily="18" charset="0"/>
                <a:ea typeface="Calibri" panose="020F0502020204030204" pitchFamily="34" charset="0"/>
                <a:cs typeface="Times New Roman" panose="02020603050405020304" pitchFamily="18" charset="0"/>
              </a:rPr>
              <a:t>Huran</a:t>
            </a: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 al-Rashid (786-809) in what was the largest city in the world at the time, Baghdad.</a:t>
            </a:r>
          </a:p>
          <a:p>
            <a:pPr>
              <a:spcAft>
                <a:spcPts val="800"/>
              </a:spcAft>
            </a:pP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It was the “Islamic Golden Age” from the 8</a:t>
            </a:r>
            <a:r>
              <a:rPr lang="en-GB" sz="2200" baseline="30000" dirty="0">
                <a:effectLst/>
                <a:latin typeface="Baskerville Old Face" panose="02020602080505020303" pitchFamily="18" charset="0"/>
                <a:ea typeface="Calibri" panose="020F0502020204030204" pitchFamily="34" charset="0"/>
                <a:cs typeface="Times New Roman" panose="02020603050405020304" pitchFamily="18" charset="0"/>
              </a:rPr>
              <a:t>th</a:t>
            </a: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 century to the 14</a:t>
            </a:r>
            <a:r>
              <a:rPr lang="en-GB" sz="2200" baseline="30000" dirty="0">
                <a:effectLst/>
                <a:latin typeface="Baskerville Old Face" panose="02020602080505020303" pitchFamily="18" charset="0"/>
                <a:ea typeface="Calibri" panose="020F0502020204030204" pitchFamily="34" charset="0"/>
                <a:cs typeface="Times New Roman" panose="02020603050405020304" pitchFamily="18" charset="0"/>
              </a:rPr>
              <a:t>th</a:t>
            </a: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 century that brought about a period of widescale translation of the world’s greatest scientific texts, with scholars and polymaths worldwide with different cultural and religious backgrounds commissioned to garner and translate the known world’s classical texts primarily into Arabic and other local languages. Al-Rashid inaugurated his </a:t>
            </a:r>
            <a:r>
              <a:rPr lang="en-GB" sz="2200" dirty="0" err="1">
                <a:effectLst/>
                <a:latin typeface="Baskerville Old Face" panose="02020602080505020303" pitchFamily="18" charset="0"/>
                <a:ea typeface="Calibri" panose="020F0502020204030204" pitchFamily="34" charset="0"/>
                <a:cs typeface="Times New Roman" panose="02020603050405020304" pitchFamily="18" charset="0"/>
              </a:rPr>
              <a:t>Daar</a:t>
            </a: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 al-</a:t>
            </a:r>
            <a:r>
              <a:rPr lang="en-GB" sz="2200" dirty="0" err="1">
                <a:effectLst/>
                <a:latin typeface="Baskerville Old Face" panose="02020602080505020303" pitchFamily="18" charset="0"/>
                <a:ea typeface="Calibri" panose="020F0502020204030204" pitchFamily="34" charset="0"/>
                <a:cs typeface="Times New Roman" panose="02020603050405020304" pitchFamily="18" charset="0"/>
              </a:rPr>
              <a:t>Hikma</a:t>
            </a: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 or House of Wisdom.</a:t>
            </a:r>
          </a:p>
          <a:p>
            <a:pPr marL="0" indent="0">
              <a:buNone/>
            </a:pPr>
            <a:endParaRPr lang="en-GB" sz="2200" dirty="0"/>
          </a:p>
        </p:txBody>
      </p:sp>
    </p:spTree>
    <p:extLst>
      <p:ext uri="{BB962C8B-B14F-4D97-AF65-F5344CB8AC3E}">
        <p14:creationId xmlns:p14="http://schemas.microsoft.com/office/powerpoint/2010/main" val="16853358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Map&#10;&#10;Description automatically generated">
            <a:extLst>
              <a:ext uri="{FF2B5EF4-FFF2-40B4-BE49-F238E27FC236}">
                <a16:creationId xmlns:a16="http://schemas.microsoft.com/office/drawing/2014/main" id="{716A93E5-DC7B-443B-A8C3-D27D0BF23029}"/>
              </a:ext>
            </a:extLst>
          </p:cNvPr>
          <p:cNvPicPr>
            <a:picLocks noChangeAspect="1"/>
          </p:cNvPicPr>
          <p:nvPr/>
        </p:nvPicPr>
        <p:blipFill rotWithShape="1">
          <a:blip r:embed="rId2">
            <a:extLst>
              <a:ext uri="{28A0092B-C50C-407E-A947-70E740481C1C}">
                <a14:useLocalDpi xmlns:a14="http://schemas.microsoft.com/office/drawing/2010/main" val="0"/>
              </a:ext>
            </a:extLst>
          </a:blip>
          <a:srcRect l="1" r="-393" b="4818"/>
          <a:stretch/>
        </p:blipFill>
        <p:spPr>
          <a:xfrm>
            <a:off x="1499061" y="62345"/>
            <a:ext cx="9193877" cy="6733309"/>
          </a:xfrm>
          <a:prstGeom prst="rect">
            <a:avLst/>
          </a:prstGeom>
        </p:spPr>
      </p:pic>
    </p:spTree>
    <p:extLst>
      <p:ext uri="{BB962C8B-B14F-4D97-AF65-F5344CB8AC3E}">
        <p14:creationId xmlns:p14="http://schemas.microsoft.com/office/powerpoint/2010/main" val="3278941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1A1FA41-E1D1-43CF-8B3B-5E614089083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CC2D84B-6969-4F00-BEBA-81C2EBCD32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5999"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D282BE-4461-4794-89A5-394723CDF2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1600" y="1371601"/>
            <a:ext cx="3354572" cy="4114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20A597-9505-45BE-B6BC-6F58EAE6419B}"/>
              </a:ext>
            </a:extLst>
          </p:cNvPr>
          <p:cNvSpPr>
            <a:spLocks noGrp="1"/>
          </p:cNvSpPr>
          <p:nvPr>
            <p:ph type="title"/>
          </p:nvPr>
        </p:nvSpPr>
        <p:spPr>
          <a:xfrm>
            <a:off x="1798115" y="1808855"/>
            <a:ext cx="2552956" cy="3240290"/>
          </a:xfrm>
        </p:spPr>
        <p:txBody>
          <a:bodyPr>
            <a:normAutofit/>
          </a:bodyPr>
          <a:lstStyle/>
          <a:p>
            <a:pPr algn="ctr"/>
            <a:r>
              <a:rPr lang="en-GB" sz="2400">
                <a:solidFill>
                  <a:schemeClr val="tx1">
                    <a:lumMod val="65000"/>
                    <a:lumOff val="35000"/>
                  </a:schemeClr>
                </a:solidFill>
              </a:rPr>
              <a:t>House of Wisdom</a:t>
            </a:r>
          </a:p>
        </p:txBody>
      </p:sp>
      <p:sp>
        <p:nvSpPr>
          <p:cNvPr id="3" name="Content Placeholder 2">
            <a:extLst>
              <a:ext uri="{FF2B5EF4-FFF2-40B4-BE49-F238E27FC236}">
                <a16:creationId xmlns:a16="http://schemas.microsoft.com/office/drawing/2014/main" id="{B34E4508-CD64-4441-8AA9-374197774599}"/>
              </a:ext>
            </a:extLst>
          </p:cNvPr>
          <p:cNvSpPr>
            <a:spLocks noGrp="1"/>
          </p:cNvSpPr>
          <p:nvPr>
            <p:ph idx="1"/>
          </p:nvPr>
        </p:nvSpPr>
        <p:spPr>
          <a:xfrm>
            <a:off x="6958856" y="871442"/>
            <a:ext cx="4363748" cy="5115116"/>
          </a:xfrm>
        </p:spPr>
        <p:txBody>
          <a:bodyPr anchor="ctr">
            <a:normAutofit/>
          </a:bodyPr>
          <a:lstStyle/>
          <a:p>
            <a:r>
              <a:rPr lang="en-US" sz="2000" dirty="0">
                <a:solidFill>
                  <a:schemeClr val="tx1">
                    <a:lumMod val="65000"/>
                    <a:lumOff val="35000"/>
                  </a:schemeClr>
                </a:solidFill>
              </a:rPr>
              <a:t>Al-Rashid was seen as a patron of learning who united all these scholars under a singular government and common language of Arabic. </a:t>
            </a:r>
          </a:p>
          <a:p>
            <a:r>
              <a:rPr lang="en-US" sz="2000" dirty="0">
                <a:solidFill>
                  <a:schemeClr val="tx1">
                    <a:lumMod val="65000"/>
                    <a:lumOff val="35000"/>
                  </a:schemeClr>
                </a:solidFill>
              </a:rPr>
              <a:t>Formal function a dispute amongst historians due to contents being destroyed in the Siege of Baghdad.</a:t>
            </a:r>
          </a:p>
          <a:p>
            <a:r>
              <a:rPr lang="en-US" sz="2000" dirty="0">
                <a:solidFill>
                  <a:schemeClr val="tx1">
                    <a:lumMod val="65000"/>
                    <a:lumOff val="35000"/>
                  </a:schemeClr>
                </a:solidFill>
              </a:rPr>
              <a:t>Certain that it was home to an extensive private library belonging to al-Rashid and expanded into a public institute under half brother Abu al-Abbas Abdullah</a:t>
            </a:r>
          </a:p>
          <a:p>
            <a:endParaRPr lang="en-GB" sz="2000" dirty="0">
              <a:solidFill>
                <a:schemeClr val="tx1">
                  <a:lumMod val="65000"/>
                  <a:lumOff val="35000"/>
                </a:schemeClr>
              </a:solidFill>
            </a:endParaRPr>
          </a:p>
        </p:txBody>
      </p:sp>
    </p:spTree>
    <p:extLst>
      <p:ext uri="{BB962C8B-B14F-4D97-AF65-F5344CB8AC3E}">
        <p14:creationId xmlns:p14="http://schemas.microsoft.com/office/powerpoint/2010/main" val="559728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CB299CAB-C506-454B-90FC-4065728297D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8D99311-F254-40F1-8AB5-EE3E7B9B68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175857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62414F-C99B-46DF-9BCF-E580A556F995}"/>
              </a:ext>
            </a:extLst>
          </p:cNvPr>
          <p:cNvSpPr>
            <a:spLocks noGrp="1"/>
          </p:cNvSpPr>
          <p:nvPr>
            <p:ph type="title"/>
          </p:nvPr>
        </p:nvSpPr>
        <p:spPr>
          <a:xfrm>
            <a:off x="1616054" y="1070149"/>
            <a:ext cx="8959893" cy="1004836"/>
          </a:xfrm>
        </p:spPr>
        <p:txBody>
          <a:bodyPr anchor="ctr">
            <a:normAutofit/>
          </a:bodyPr>
          <a:lstStyle/>
          <a:p>
            <a:pPr algn="ctr"/>
            <a:r>
              <a:rPr lang="en-GB" sz="3200">
                <a:solidFill>
                  <a:srgbClr val="595959"/>
                </a:solidFill>
                <a:latin typeface="Baskerville Old Face" panose="02020602080505020303" pitchFamily="18" charset="0"/>
              </a:rPr>
              <a:t>Perfect conditions for the House of Wisdom</a:t>
            </a:r>
          </a:p>
        </p:txBody>
      </p:sp>
      <p:sp>
        <p:nvSpPr>
          <p:cNvPr id="19" name="Rectangle 18">
            <a:extLst>
              <a:ext uri="{FF2B5EF4-FFF2-40B4-BE49-F238E27FC236}">
                <a16:creationId xmlns:a16="http://schemas.microsoft.com/office/drawing/2014/main" id="{7D89E3CB-00ED-4691-9F0F-F23EA35647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016" y="2444376"/>
            <a:ext cx="10824184" cy="3727824"/>
          </a:xfrm>
          <a:prstGeom prst="rect">
            <a:avLst/>
          </a:prstGeom>
          <a:solidFill>
            <a:schemeClr val="accent2">
              <a:lumMod val="20000"/>
              <a:lumOff val="8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2708E94-E2DC-4536-BE39-0513CDB4B6EB}"/>
              </a:ext>
            </a:extLst>
          </p:cNvPr>
          <p:cNvSpPr>
            <a:spLocks noGrp="1"/>
          </p:cNvSpPr>
          <p:nvPr>
            <p:ph idx="1"/>
          </p:nvPr>
        </p:nvSpPr>
        <p:spPr>
          <a:xfrm>
            <a:off x="1616054" y="2768321"/>
            <a:ext cx="8959892" cy="2828543"/>
          </a:xfrm>
        </p:spPr>
        <p:txBody>
          <a:bodyPr anchor="t">
            <a:normAutofit/>
          </a:bodyPr>
          <a:lstStyle/>
          <a:p>
            <a:pPr marL="0" indent="0">
              <a:buNone/>
            </a:pPr>
            <a:r>
              <a:rPr lang="en-GB" sz="1600" b="1" dirty="0">
                <a:solidFill>
                  <a:schemeClr val="tx1">
                    <a:lumMod val="65000"/>
                    <a:lumOff val="35000"/>
                  </a:schemeClr>
                </a:solidFill>
                <a:latin typeface="Baskerville Old Face" panose="02020602080505020303" pitchFamily="18" charset="0"/>
              </a:rPr>
              <a:t>Religious Influence</a:t>
            </a:r>
          </a:p>
          <a:p>
            <a:r>
              <a:rPr lang="en-GB" sz="1600" dirty="0">
                <a:solidFill>
                  <a:schemeClr val="tx1">
                    <a:lumMod val="65000"/>
                    <a:lumOff val="35000"/>
                  </a:schemeClr>
                </a:solidFill>
                <a:latin typeface="Baskerville Old Face" panose="02020602080505020303" pitchFamily="18" charset="0"/>
              </a:rPr>
              <a:t>Hadiths that place values on education and acquiring knowledge.</a:t>
            </a:r>
          </a:p>
          <a:p>
            <a:pPr marL="0" indent="0">
              <a:buNone/>
            </a:pPr>
            <a:r>
              <a:rPr lang="en-GB" sz="1600" b="1" dirty="0">
                <a:solidFill>
                  <a:schemeClr val="tx1">
                    <a:lumMod val="65000"/>
                    <a:lumOff val="35000"/>
                  </a:schemeClr>
                </a:solidFill>
                <a:latin typeface="Baskerville Old Face" panose="02020602080505020303" pitchFamily="18" charset="0"/>
              </a:rPr>
              <a:t>Government sponsorship</a:t>
            </a:r>
          </a:p>
          <a:p>
            <a:r>
              <a:rPr lang="en-GB" sz="1600" dirty="0">
                <a:solidFill>
                  <a:schemeClr val="tx1">
                    <a:lumMod val="65000"/>
                    <a:lumOff val="35000"/>
                  </a:schemeClr>
                </a:solidFill>
                <a:latin typeface="Baskerville Old Face" panose="02020602080505020303" pitchFamily="18" charset="0"/>
              </a:rPr>
              <a:t>Patronized scholars. Money spent on translations estimated to be twice the UK Medical Research Budget.</a:t>
            </a:r>
          </a:p>
          <a:p>
            <a:pPr marL="0" indent="0">
              <a:buNone/>
            </a:pPr>
            <a:r>
              <a:rPr lang="en-GB" sz="1600" b="1" dirty="0">
                <a:solidFill>
                  <a:schemeClr val="tx1">
                    <a:lumMod val="65000"/>
                    <a:lumOff val="35000"/>
                  </a:schemeClr>
                </a:solidFill>
                <a:latin typeface="Baskerville Old Face" panose="02020602080505020303" pitchFamily="18" charset="0"/>
              </a:rPr>
              <a:t>Diverse contributions</a:t>
            </a:r>
          </a:p>
          <a:p>
            <a:pPr marL="0" indent="0">
              <a:buNone/>
            </a:pPr>
            <a:r>
              <a:rPr lang="en-GB" sz="1600" b="1" dirty="0">
                <a:solidFill>
                  <a:schemeClr val="tx1">
                    <a:lumMod val="65000"/>
                    <a:lumOff val="35000"/>
                  </a:schemeClr>
                </a:solidFill>
                <a:latin typeface="Baskerville Old Face" panose="02020602080505020303" pitchFamily="18" charset="0"/>
              </a:rPr>
              <a:t>New technology:</a:t>
            </a:r>
          </a:p>
          <a:p>
            <a:r>
              <a:rPr lang="en-GB" sz="1600" dirty="0">
                <a:solidFill>
                  <a:schemeClr val="tx1">
                    <a:lumMod val="65000"/>
                    <a:lumOff val="35000"/>
                  </a:schemeClr>
                </a:solidFill>
                <a:latin typeface="Baskerville Old Face" panose="02020602080505020303" pitchFamily="18" charset="0"/>
              </a:rPr>
              <a:t>Easier writing systems.</a:t>
            </a:r>
          </a:p>
          <a:p>
            <a:r>
              <a:rPr lang="en-GB" sz="1600" dirty="0">
                <a:solidFill>
                  <a:schemeClr val="tx1">
                    <a:lumMod val="65000"/>
                    <a:lumOff val="35000"/>
                  </a:schemeClr>
                </a:solidFill>
                <a:latin typeface="Baskerville Old Face" panose="02020602080505020303" pitchFamily="18" charset="0"/>
              </a:rPr>
              <a:t>Paper.</a:t>
            </a:r>
          </a:p>
        </p:txBody>
      </p:sp>
    </p:spTree>
    <p:extLst>
      <p:ext uri="{BB962C8B-B14F-4D97-AF65-F5344CB8AC3E}">
        <p14:creationId xmlns:p14="http://schemas.microsoft.com/office/powerpoint/2010/main" val="8647335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26EBA6-A055-40B8-836E-372505915792}"/>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Tolerance and diversity</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5B231B7-0D01-4807-AACF-F6CBADB886B7}"/>
              </a:ext>
            </a:extLst>
          </p:cNvPr>
          <p:cNvSpPr>
            <a:spLocks noGrp="1"/>
          </p:cNvSpPr>
          <p:nvPr>
            <p:ph idx="1"/>
          </p:nvPr>
        </p:nvSpPr>
        <p:spPr>
          <a:xfrm>
            <a:off x="838200" y="1929384"/>
            <a:ext cx="10515600" cy="4251960"/>
          </a:xfrm>
        </p:spPr>
        <p:txBody>
          <a:bodyPr>
            <a:normAutofit/>
          </a:bodyPr>
          <a:lstStyle/>
          <a:p>
            <a:r>
              <a:rPr lang="en-GB" sz="2200" dirty="0">
                <a:latin typeface="Baskerville Old Face" panose="02020602080505020303" pitchFamily="18" charset="0"/>
              </a:rPr>
              <a:t>Formed on the Islamic principles through various </a:t>
            </a:r>
            <a:r>
              <a:rPr lang="en-GB" sz="2200" dirty="0" err="1">
                <a:latin typeface="Baskerville Old Face" panose="02020602080505020303" pitchFamily="18" charset="0"/>
              </a:rPr>
              <a:t>Quaranic</a:t>
            </a:r>
            <a:r>
              <a:rPr lang="en-GB" sz="2200" dirty="0">
                <a:latin typeface="Baskerville Old Face" panose="02020602080505020303" pitchFamily="18" charset="0"/>
              </a:rPr>
              <a:t> injunctions and Hadith (stories of the prophet).</a:t>
            </a:r>
          </a:p>
          <a:p>
            <a:r>
              <a:rPr lang="en-GB" sz="2200" dirty="0">
                <a:latin typeface="Baskerville Old Face" panose="02020602080505020303" pitchFamily="18" charset="0"/>
              </a:rPr>
              <a:t>Showed a strong interest in assimilating knowledge outside of their heritage, extending this inclusivity to theology.</a:t>
            </a:r>
          </a:p>
          <a:p>
            <a:pPr>
              <a:spcAft>
                <a:spcPts val="800"/>
              </a:spcAft>
            </a:pP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Mohammed ibn Zakariya al-Razi (865-925), more commonly known by his Latinized name Rhazes, was a notable polymath of the Islamic Golden Age who wrote:</a:t>
            </a:r>
          </a:p>
          <a:p>
            <a:pPr marL="0" indent="0">
              <a:spcAft>
                <a:spcPts val="800"/>
              </a:spcAft>
              <a:buNone/>
            </a:pPr>
            <a:r>
              <a:rPr lang="en-GB" sz="2200" i="1" dirty="0">
                <a:effectLst/>
                <a:latin typeface="Baskerville Old Face" panose="02020602080505020303" pitchFamily="18" charset="0"/>
                <a:ea typeface="Calibri" panose="020F0502020204030204" pitchFamily="34" charset="0"/>
                <a:cs typeface="Times New Roman" panose="02020603050405020304" pitchFamily="18" charset="0"/>
              </a:rPr>
              <a:t>‘Books on medicine, geometry, astronomy, and logic are more useful than the Bible and the Qur’an. The authors of these books have found the facts and truths by their own intelligence without the help of prophets.’</a:t>
            </a:r>
            <a:endParaRPr lang="en-GB" sz="2200" dirty="0">
              <a:effectLst/>
              <a:latin typeface="Baskerville Old Face" panose="02020602080505020303" pitchFamily="18" charset="0"/>
              <a:ea typeface="Calibri" panose="020F0502020204030204" pitchFamily="34" charset="0"/>
              <a:cs typeface="Times New Roman" panose="02020603050405020304" pitchFamily="18" charset="0"/>
            </a:endParaRPr>
          </a:p>
          <a:p>
            <a:pPr marL="0" indent="0">
              <a:buNone/>
            </a:pPr>
            <a:endParaRPr lang="en-GB" sz="2200" dirty="0">
              <a:latin typeface="Baskerville Old Face" panose="02020602080505020303" pitchFamily="18" charset="0"/>
            </a:endParaRPr>
          </a:p>
        </p:txBody>
      </p:sp>
    </p:spTree>
    <p:extLst>
      <p:ext uri="{BB962C8B-B14F-4D97-AF65-F5344CB8AC3E}">
        <p14:creationId xmlns:p14="http://schemas.microsoft.com/office/powerpoint/2010/main" val="373166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8A64FA-859D-4AEA-BD60-54CDA2B284DE}"/>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Al-Khwarizmi</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163051E-46B3-4F75-AA58-260802E94DFE}"/>
              </a:ext>
            </a:extLst>
          </p:cNvPr>
          <p:cNvSpPr>
            <a:spLocks noGrp="1"/>
          </p:cNvSpPr>
          <p:nvPr>
            <p:ph idx="1"/>
          </p:nvPr>
        </p:nvSpPr>
        <p:spPr>
          <a:xfrm>
            <a:off x="838200" y="1929384"/>
            <a:ext cx="8330738" cy="4251960"/>
          </a:xfrm>
        </p:spPr>
        <p:txBody>
          <a:bodyPr>
            <a:normAutofit/>
          </a:bodyPr>
          <a:lstStyle/>
          <a:p>
            <a:r>
              <a:rPr lang="en-GB" sz="2200" dirty="0">
                <a:latin typeface="Baskerville Old Face" panose="02020602080505020303" pitchFamily="18" charset="0"/>
              </a:rPr>
              <a:t>Abu Abdallah Muhammad Ibn Musa al-Khwarizmi (780-850)</a:t>
            </a:r>
          </a:p>
          <a:p>
            <a:r>
              <a:rPr lang="en-GB" sz="2200" dirty="0">
                <a:latin typeface="Baskerville Old Face" panose="02020602080505020303" pitchFamily="18" charset="0"/>
              </a:rPr>
              <a:t>825 – On the Calculations with Hindu Numerals</a:t>
            </a:r>
          </a:p>
          <a:p>
            <a:r>
              <a:rPr lang="en-GB" sz="2200" dirty="0">
                <a:latin typeface="Baskerville Old Face" panose="02020602080505020303" pitchFamily="18" charset="0"/>
              </a:rPr>
              <a:t>830 – The Abridged Book on Calculation by Restoration and Completion</a:t>
            </a:r>
          </a:p>
          <a:p>
            <a:pPr marL="0" indent="0">
              <a:buNone/>
            </a:pPr>
            <a:r>
              <a:rPr lang="en-GB" i="1" dirty="0">
                <a:latin typeface="Baskerville Old Face" panose="02020602080505020303" pitchFamily="18" charset="0"/>
              </a:rPr>
              <a:t>al</a:t>
            </a:r>
            <a:r>
              <a:rPr lang="en-GB" dirty="0">
                <a:latin typeface="Baskerville Old Face" panose="02020602080505020303" pitchFamily="18" charset="0"/>
              </a:rPr>
              <a:t> </a:t>
            </a:r>
            <a:r>
              <a:rPr lang="en-GB" i="1" dirty="0">
                <a:latin typeface="Baskerville Old Face" panose="02020602080505020303" pitchFamily="18" charset="0"/>
              </a:rPr>
              <a:t>-</a:t>
            </a:r>
            <a:r>
              <a:rPr lang="en-GB" i="1" dirty="0" err="1">
                <a:latin typeface="Baskerville Old Face" panose="02020602080505020303" pitchFamily="18" charset="0"/>
              </a:rPr>
              <a:t>Kitāb</a:t>
            </a:r>
            <a:r>
              <a:rPr lang="en-GB" i="1" dirty="0">
                <a:latin typeface="Baskerville Old Face" panose="02020602080505020303" pitchFamily="18" charset="0"/>
              </a:rPr>
              <a:t> al-</a:t>
            </a:r>
            <a:r>
              <a:rPr lang="en-GB" i="1" dirty="0" err="1">
                <a:latin typeface="Baskerville Old Face" panose="02020602080505020303" pitchFamily="18" charset="0"/>
              </a:rPr>
              <a:t>Mukhtaṣar</a:t>
            </a:r>
            <a:r>
              <a:rPr lang="en-GB" i="1" dirty="0">
                <a:latin typeface="Baskerville Old Face" panose="02020602080505020303" pitchFamily="18" charset="0"/>
              </a:rPr>
              <a:t> </a:t>
            </a:r>
            <a:r>
              <a:rPr lang="en-GB" i="1" dirty="0" err="1">
                <a:latin typeface="Baskerville Old Face" panose="02020602080505020303" pitchFamily="18" charset="0"/>
              </a:rPr>
              <a:t>fī</a:t>
            </a:r>
            <a:r>
              <a:rPr lang="en-GB" i="1" dirty="0">
                <a:latin typeface="Baskerville Old Face" panose="02020602080505020303" pitchFamily="18" charset="0"/>
              </a:rPr>
              <a:t> </a:t>
            </a:r>
            <a:r>
              <a:rPr lang="en-GB" i="1" dirty="0" err="1">
                <a:latin typeface="Baskerville Old Face" panose="02020602080505020303" pitchFamily="18" charset="0"/>
              </a:rPr>
              <a:t>Ḥisāb</a:t>
            </a:r>
            <a:r>
              <a:rPr lang="en-GB" i="1" dirty="0">
                <a:latin typeface="Baskerville Old Face" panose="02020602080505020303" pitchFamily="18" charset="0"/>
              </a:rPr>
              <a:t> al-Jabr </a:t>
            </a:r>
            <a:r>
              <a:rPr lang="en-GB" i="1" dirty="0" err="1">
                <a:latin typeface="Baskerville Old Face" panose="02020602080505020303" pitchFamily="18" charset="0"/>
              </a:rPr>
              <a:t>wal-Muqābalah</a:t>
            </a:r>
            <a:r>
              <a:rPr lang="en-GB" i="1" dirty="0">
                <a:latin typeface="Baskerville Old Face" panose="02020602080505020303" pitchFamily="18" charset="0"/>
              </a:rPr>
              <a:t> </a:t>
            </a:r>
            <a:r>
              <a:rPr lang="en-GB" dirty="0">
                <a:latin typeface="Baskerville Old Face" panose="02020602080505020303" pitchFamily="18" charset="0"/>
              </a:rPr>
              <a:t> </a:t>
            </a:r>
          </a:p>
          <a:p>
            <a:pPr marL="0" indent="0">
              <a:buNone/>
            </a:pPr>
            <a:r>
              <a:rPr lang="en-GB" i="1" dirty="0">
                <a:latin typeface="Baskerville Old Face" panose="02020602080505020303" pitchFamily="18" charset="0"/>
              </a:rPr>
              <a:t> </a:t>
            </a:r>
            <a:r>
              <a:rPr lang="en-GB" sz="2200" i="1" dirty="0">
                <a:latin typeface="Baskerville Old Face" panose="02020602080505020303" pitchFamily="18" charset="0"/>
              </a:rPr>
              <a:t>“What is easiest and most useful in </a:t>
            </a:r>
            <a:r>
              <a:rPr lang="en-GB" sz="2200" i="1" u="sng" dirty="0">
                <a:latin typeface="Baskerville Old Face" panose="02020602080505020303" pitchFamily="18" charset="0"/>
              </a:rPr>
              <a:t>arithmetic</a:t>
            </a:r>
            <a:r>
              <a:rPr lang="en-GB" sz="2200" i="1" dirty="0">
                <a:latin typeface="Baskerville Old Face" panose="02020602080505020303" pitchFamily="18" charset="0"/>
              </a:rPr>
              <a:t> such as men constantly requiring cases of inheritance, legacies, partition, lawsuits and trade and in all their dealings with one another or where the measuring of lands the digging of canals geometric computations other objects of various sorts and kinds are concerned” </a:t>
            </a:r>
          </a:p>
        </p:txBody>
      </p:sp>
      <p:pic>
        <p:nvPicPr>
          <p:cNvPr id="5" name="Picture 4" descr="A close-up of a currency note&#10;&#10;Description automatically generated with medium confidence">
            <a:extLst>
              <a:ext uri="{FF2B5EF4-FFF2-40B4-BE49-F238E27FC236}">
                <a16:creationId xmlns:a16="http://schemas.microsoft.com/office/drawing/2014/main" id="{6CB35418-033F-4587-84B3-227F726CE2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82940" y="1901235"/>
            <a:ext cx="2447059" cy="3279392"/>
          </a:xfrm>
          <a:prstGeom prst="rect">
            <a:avLst/>
          </a:prstGeom>
        </p:spPr>
      </p:pic>
    </p:spTree>
    <p:extLst>
      <p:ext uri="{BB962C8B-B14F-4D97-AF65-F5344CB8AC3E}">
        <p14:creationId xmlns:p14="http://schemas.microsoft.com/office/powerpoint/2010/main" val="5088054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7A227B-61D8-4A71-A24F-592AE33FE9A5}"/>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Al-Jabr and algebra</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6B47A72-4667-4907-B5F7-8509CA59F3A9}"/>
              </a:ext>
            </a:extLst>
          </p:cNvPr>
          <p:cNvSpPr>
            <a:spLocks noGrp="1"/>
          </p:cNvSpPr>
          <p:nvPr>
            <p:ph idx="1"/>
          </p:nvPr>
        </p:nvSpPr>
        <p:spPr>
          <a:xfrm>
            <a:off x="838200" y="1929384"/>
            <a:ext cx="10515600" cy="4251960"/>
          </a:xfrm>
        </p:spPr>
        <p:txBody>
          <a:bodyPr>
            <a:noAutofit/>
          </a:bodyPr>
          <a:lstStyle/>
          <a:p>
            <a:pPr>
              <a:spcAft>
                <a:spcPts val="120"/>
              </a:spcAft>
            </a:pP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We see how ‘algebra’ is derived from ‘al-</a:t>
            </a:r>
            <a:r>
              <a:rPr lang="en-GB" sz="2200" dirty="0" err="1">
                <a:effectLst/>
                <a:latin typeface="Baskerville Old Face" panose="02020602080505020303" pitchFamily="18" charset="0"/>
                <a:ea typeface="Times New Roman" panose="02020603050405020304" pitchFamily="18" charset="0"/>
                <a:cs typeface="Arial" panose="020B0604020202020204" pitchFamily="34" charset="0"/>
              </a:rPr>
              <a:t>jabr</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a:t>
            </a:r>
          </a:p>
          <a:p>
            <a:pPr>
              <a:spcAft>
                <a:spcPts val="120"/>
              </a:spcAft>
            </a:pP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There are several literal translations of the title of the treatise (concerning </a:t>
            </a:r>
            <a:r>
              <a:rPr lang="en-GB" sz="2200" b="1" i="1" dirty="0">
                <a:effectLst/>
                <a:latin typeface="Baskerville Old Face" panose="02020602080505020303" pitchFamily="18" charset="0"/>
                <a:ea typeface="Calibri" panose="020F0502020204030204" pitchFamily="34" charset="0"/>
                <a:cs typeface="Helvetica" panose="020B0604020202020204" pitchFamily="34" charset="0"/>
              </a:rPr>
              <a:t>al-</a:t>
            </a:r>
            <a:r>
              <a:rPr lang="en-GB" sz="2200" b="1" i="1" dirty="0" err="1">
                <a:latin typeface="Baskerville Old Face" panose="02020602080505020303" pitchFamily="18" charset="0"/>
                <a:ea typeface="Calibri" panose="020F0502020204030204" pitchFamily="34" charset="0"/>
                <a:cs typeface="Helvetica" panose="020B0604020202020204" pitchFamily="34" charset="0"/>
              </a:rPr>
              <a:t>j</a:t>
            </a:r>
            <a:r>
              <a:rPr lang="en-GB" sz="2200" b="1" i="1" dirty="0" err="1">
                <a:effectLst/>
                <a:latin typeface="Baskerville Old Face" panose="02020602080505020303" pitchFamily="18" charset="0"/>
                <a:ea typeface="Calibri" panose="020F0502020204030204" pitchFamily="34" charset="0"/>
                <a:cs typeface="Helvetica" panose="020B0604020202020204" pitchFamily="34" charset="0"/>
              </a:rPr>
              <a:t>abr</a:t>
            </a:r>
            <a:r>
              <a:rPr lang="en-GB" sz="2200" dirty="0">
                <a:effectLst/>
                <a:latin typeface="Baskerville Old Face" panose="02020602080505020303" pitchFamily="18" charset="0"/>
                <a:ea typeface="Calibri" panose="020F0502020204030204" pitchFamily="34" charset="0"/>
                <a:cs typeface="Helvetica" panose="020B0604020202020204" pitchFamily="34" charset="0"/>
              </a:rPr>
              <a:t> (in Arabic script '</a:t>
            </a:r>
            <a:r>
              <a:rPr lang="en-GB" sz="2200" dirty="0" err="1">
                <a:effectLst/>
                <a:latin typeface="Baskerville Old Face" panose="02020602080505020303" pitchFamily="18" charset="0"/>
                <a:ea typeface="Calibri" panose="020F0502020204030204" pitchFamily="34" charset="0"/>
                <a:cs typeface="Times New Roman" panose="02020603050405020304" pitchFamily="18" charset="0"/>
              </a:rPr>
              <a:t>الجبر</a:t>
            </a:r>
            <a:r>
              <a:rPr lang="en-GB" sz="2200" dirty="0">
                <a:effectLst/>
                <a:latin typeface="Baskerville Old Face" panose="02020602080505020303" pitchFamily="18" charset="0"/>
                <a:ea typeface="Calibri" panose="020F0502020204030204" pitchFamily="34" charset="0"/>
                <a:cs typeface="Helvetica" panose="020B0604020202020204" pitchFamily="34" charset="0"/>
              </a:rPr>
              <a:t>') and </a:t>
            </a:r>
            <a:r>
              <a:rPr lang="en-GB" sz="2200" b="1" i="1" dirty="0">
                <a:latin typeface="Baskerville Old Face" panose="02020602080505020303" pitchFamily="18" charset="0"/>
                <a:ea typeface="Calibri" panose="020F0502020204030204" pitchFamily="34" charset="0"/>
                <a:cs typeface="Helvetica" panose="020B0604020202020204" pitchFamily="34" charset="0"/>
              </a:rPr>
              <a:t>al</a:t>
            </a:r>
            <a:r>
              <a:rPr lang="en-GB" sz="2200" b="1" i="1" dirty="0">
                <a:effectLst/>
                <a:latin typeface="Baskerville Old Face" panose="02020602080505020303" pitchFamily="18" charset="0"/>
                <a:ea typeface="Calibri" panose="020F0502020204030204" pitchFamily="34" charset="0"/>
                <a:cs typeface="Helvetica" panose="020B0604020202020204" pitchFamily="34" charset="0"/>
              </a:rPr>
              <a:t>-</a:t>
            </a:r>
            <a:r>
              <a:rPr lang="en-GB" sz="2200" b="1" i="1" dirty="0" err="1">
                <a:effectLst/>
                <a:latin typeface="Baskerville Old Face" panose="02020602080505020303" pitchFamily="18" charset="0"/>
                <a:ea typeface="Calibri" panose="020F0502020204030204" pitchFamily="34" charset="0"/>
                <a:cs typeface="Helvetica" panose="020B0604020202020204" pitchFamily="34" charset="0"/>
              </a:rPr>
              <a:t>Muqabala</a:t>
            </a:r>
            <a:r>
              <a:rPr lang="en-GB" sz="2200" dirty="0">
                <a:effectLst/>
                <a:latin typeface="Baskerville Old Face" panose="02020602080505020303" pitchFamily="18" charset="0"/>
                <a:ea typeface="Calibri" panose="020F0502020204030204" pitchFamily="34" charset="0"/>
                <a:cs typeface="Helvetica" panose="020B0604020202020204" pitchFamily="34" charset="0"/>
              </a:rPr>
              <a:t> (in Arabic script '</a:t>
            </a:r>
            <a:r>
              <a:rPr lang="en-GB" sz="2200" dirty="0" err="1">
                <a:effectLst/>
                <a:latin typeface="Baskerville Old Face" panose="02020602080505020303" pitchFamily="18" charset="0"/>
                <a:ea typeface="Calibri" panose="020F0502020204030204" pitchFamily="34" charset="0"/>
                <a:cs typeface="Times New Roman" panose="02020603050405020304" pitchFamily="18" charset="0"/>
              </a:rPr>
              <a:t>المقابله</a:t>
            </a:r>
            <a:r>
              <a:rPr lang="en-GB" sz="2200" dirty="0">
                <a:effectLst/>
                <a:latin typeface="Baskerville Old Face" panose="02020602080505020303" pitchFamily="18" charset="0"/>
                <a:ea typeface="Calibri" panose="020F0502020204030204" pitchFamily="34" charset="0"/>
                <a:cs typeface="Helvetica" panose="020B0604020202020204" pitchFamily="34" charset="0"/>
              </a:rPr>
              <a:t>’</a:t>
            </a: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a:t>
            </a:r>
          </a:p>
          <a:p>
            <a:pPr>
              <a:spcAft>
                <a:spcPts val="120"/>
              </a:spcAft>
            </a:pP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The former (</a:t>
            </a:r>
            <a:r>
              <a:rPr lang="en-GB" sz="2200" b="1" dirty="0">
                <a:effectLst/>
                <a:latin typeface="Baskerville Old Face" panose="02020602080505020303" pitchFamily="18" charset="0"/>
                <a:ea typeface="Times New Roman" panose="02020603050405020304" pitchFamily="18" charset="0"/>
                <a:cs typeface="Arial" panose="020B0604020202020204" pitchFamily="34" charset="0"/>
              </a:rPr>
              <a:t>completion or restoration</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which was also used in English for a time for the setting of a broken bone, denotes the transference of a negative quantity from one side of the equation to the other. </a:t>
            </a:r>
          </a:p>
          <a:p>
            <a:pPr>
              <a:spcAft>
                <a:spcPts val="120"/>
              </a:spcAft>
            </a:pP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The latter (</a:t>
            </a:r>
            <a:r>
              <a:rPr lang="en-GB" sz="2200" b="1" dirty="0">
                <a:effectLst/>
                <a:latin typeface="Baskerville Old Face" panose="02020602080505020303" pitchFamily="18" charset="0"/>
                <a:ea typeface="Times New Roman" panose="02020603050405020304" pitchFamily="18" charset="0"/>
                <a:cs typeface="Arial" panose="020B0604020202020204" pitchFamily="34" charset="0"/>
              </a:rPr>
              <a:t>balancing or opposition</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as the adding of the same term on the same side. </a:t>
            </a:r>
            <a:r>
              <a:rPr lang="en-GB" sz="2200" dirty="0">
                <a:effectLst/>
                <a:latin typeface="Baskerville Old Face" panose="02020602080505020303" pitchFamily="18" charset="0"/>
                <a:ea typeface="Calibri" panose="020F0502020204030204" pitchFamily="34" charset="0"/>
                <a:cs typeface="Times New Roman" panose="02020603050405020304" pitchFamily="18" charset="0"/>
              </a:rPr>
              <a:t> </a:t>
            </a:r>
          </a:p>
          <a:p>
            <a:pPr>
              <a:spcAft>
                <a:spcPts val="120"/>
              </a:spcAft>
            </a:pPr>
            <a:r>
              <a:rPr lang="en-US" sz="2200" dirty="0">
                <a:latin typeface="Baskerville Old Face" panose="02020602080505020303" pitchFamily="18" charset="0"/>
              </a:rPr>
              <a:t>His work is split into three parts:</a:t>
            </a:r>
          </a:p>
          <a:p>
            <a:pPr marL="457200" indent="-457200">
              <a:spcAft>
                <a:spcPts val="120"/>
              </a:spcAft>
              <a:buAutoNum type="arabicPeriod"/>
            </a:pPr>
            <a:r>
              <a:rPr lang="en-US" sz="2200" dirty="0">
                <a:latin typeface="Baskerville Old Face" panose="02020602080505020303" pitchFamily="18" charset="0"/>
              </a:rPr>
              <a:t>An exposition on the rules for solving equations, followed by 40 sample problems.</a:t>
            </a:r>
          </a:p>
          <a:p>
            <a:pPr marL="457200" indent="-457200">
              <a:spcAft>
                <a:spcPts val="120"/>
              </a:spcAft>
              <a:buAutoNum type="arabicPeriod"/>
            </a:pPr>
            <a:r>
              <a:rPr lang="en-US" sz="2200" dirty="0">
                <a:latin typeface="Baskerville Old Face" panose="02020602080505020303" pitchFamily="18" charset="0"/>
              </a:rPr>
              <a:t>A section on mensuration.</a:t>
            </a:r>
          </a:p>
          <a:p>
            <a:pPr marL="457200" indent="-457200">
              <a:spcAft>
                <a:spcPts val="120"/>
              </a:spcAft>
              <a:buAutoNum type="arabicPeriod"/>
            </a:pPr>
            <a:r>
              <a:rPr lang="en-US" sz="2200" dirty="0">
                <a:latin typeface="Baskerville Old Face" panose="02020602080505020303" pitchFamily="18" charset="0"/>
              </a:rPr>
              <a:t>Practical uses of the Islamic rules of inheritance.</a:t>
            </a:r>
            <a:endParaRPr lang="en-GB" sz="2200" dirty="0">
              <a:effectLst/>
              <a:latin typeface="Baskerville Old Face" panose="020206020805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54862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2B0DC7-16E4-4527-B1AB-5EB7D9F09BA9}"/>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Why History as a Mathematician?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A86EA19-D52E-4F68-A86D-83ED92DF85DF}"/>
              </a:ext>
            </a:extLst>
          </p:cNvPr>
          <p:cNvSpPr>
            <a:spLocks noGrp="1"/>
          </p:cNvSpPr>
          <p:nvPr>
            <p:ph idx="1"/>
          </p:nvPr>
        </p:nvSpPr>
        <p:spPr>
          <a:xfrm>
            <a:off x="838200" y="1992249"/>
            <a:ext cx="10515600" cy="4251960"/>
          </a:xfrm>
        </p:spPr>
        <p:txBody>
          <a:bodyPr>
            <a:normAutofit/>
          </a:bodyPr>
          <a:lstStyle/>
          <a:p>
            <a:pPr marL="0" indent="0">
              <a:buNone/>
            </a:pPr>
            <a:r>
              <a:rPr lang="en-GB" sz="2200" dirty="0">
                <a:latin typeface="Baskerville Old Face" panose="02020602080505020303" pitchFamily="18" charset="0"/>
              </a:rPr>
              <a:t>Using history as an attempt to understand our cultural prejudices.</a:t>
            </a:r>
          </a:p>
          <a:p>
            <a:pPr marL="0" indent="0">
              <a:buNone/>
            </a:pPr>
            <a:r>
              <a:rPr lang="en-GB" sz="2200" dirty="0">
                <a:latin typeface="Baskerville Old Face" panose="02020602080505020303" pitchFamily="18" charset="0"/>
              </a:rPr>
              <a:t>The western perspective.</a:t>
            </a:r>
          </a:p>
          <a:p>
            <a:pPr marL="0" indent="0">
              <a:buNone/>
            </a:pPr>
            <a:r>
              <a:rPr lang="en-GB" sz="2200" dirty="0">
                <a:latin typeface="Baskerville Old Face" panose="02020602080505020303" pitchFamily="18" charset="0"/>
              </a:rPr>
              <a:t>-We might think of mathematics as a linear process…</a:t>
            </a:r>
          </a:p>
          <a:p>
            <a:pPr marL="0" indent="0">
              <a:buNone/>
            </a:pPr>
            <a:r>
              <a:rPr lang="en-GB" sz="2200" dirty="0">
                <a:latin typeface="Baskerville Old Face" panose="02020602080505020303" pitchFamily="18" charset="0"/>
              </a:rPr>
              <a:t>-We might think of the development as a concurrent process…</a:t>
            </a:r>
          </a:p>
          <a:p>
            <a:pPr marL="0" indent="0">
              <a:buNone/>
            </a:pPr>
            <a:r>
              <a:rPr lang="en-GB" sz="2200" dirty="0">
                <a:latin typeface="Baskerville Old Face" panose="02020602080505020303" pitchFamily="18" charset="0"/>
              </a:rPr>
              <a:t>Expect to see links to the past and perhaps more alien elements.</a:t>
            </a:r>
          </a:p>
          <a:p>
            <a:pPr marL="0" indent="0">
              <a:buNone/>
            </a:pPr>
            <a:endParaRPr lang="en-GB" sz="2200" dirty="0">
              <a:latin typeface="Baskerville Old Face" panose="02020602080505020303" pitchFamily="18" charset="0"/>
            </a:endParaRPr>
          </a:p>
          <a:p>
            <a:pPr marL="0" indent="0">
              <a:buNone/>
            </a:pPr>
            <a:r>
              <a:rPr lang="en-GB" sz="2200" dirty="0">
                <a:latin typeface="Baskerville Old Face" panose="02020602080505020303" pitchFamily="18" charset="0"/>
              </a:rPr>
              <a:t>“Why is mathematics important?”</a:t>
            </a:r>
          </a:p>
          <a:p>
            <a:pPr marL="0" indent="0">
              <a:buNone/>
            </a:pPr>
            <a:r>
              <a:rPr lang="en-GB" sz="2200" dirty="0">
                <a:latin typeface="Baskerville Old Face" panose="02020602080505020303" pitchFamily="18" charset="0"/>
              </a:rPr>
              <a:t>“What is mathematics?”</a:t>
            </a:r>
          </a:p>
        </p:txBody>
      </p:sp>
    </p:spTree>
    <p:extLst>
      <p:ext uri="{BB962C8B-B14F-4D97-AF65-F5344CB8AC3E}">
        <p14:creationId xmlns:p14="http://schemas.microsoft.com/office/powerpoint/2010/main" val="38870992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B831B6F-405A-4B47-B9BB-5CA88F2858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E8F69E-A83E-4C2C-9772-7D3FC6BEC2DD}"/>
              </a:ext>
            </a:extLst>
          </p:cNvPr>
          <p:cNvSpPr>
            <a:spLocks noGrp="1"/>
          </p:cNvSpPr>
          <p:nvPr>
            <p:ph type="title"/>
          </p:nvPr>
        </p:nvSpPr>
        <p:spPr>
          <a:xfrm>
            <a:off x="5000625" y="638089"/>
            <a:ext cx="6557391" cy="1476801"/>
          </a:xfrm>
        </p:spPr>
        <p:txBody>
          <a:bodyPr anchor="b">
            <a:normAutofit/>
          </a:bodyPr>
          <a:lstStyle/>
          <a:p>
            <a:r>
              <a:rPr lang="en-GB" sz="3400" dirty="0">
                <a:latin typeface="Baskerville Old Face" panose="02020602080505020303" pitchFamily="18" charset="0"/>
              </a:rPr>
              <a:t>Classification on Linear and Quadratic Equations</a:t>
            </a:r>
          </a:p>
        </p:txBody>
      </p:sp>
      <p:sp>
        <p:nvSpPr>
          <p:cNvPr id="73" name="sketch line">
            <a:extLst>
              <a:ext uri="{FF2B5EF4-FFF2-40B4-BE49-F238E27FC236}">
                <a16:creationId xmlns:a16="http://schemas.microsoft.com/office/drawing/2014/main" id="{953EE71A-6488-4203-A7C4-77102FD0DC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912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1868532-48A9-43C0-82B9-0774BD532CA6}"/>
              </a:ext>
            </a:extLst>
          </p:cNvPr>
          <p:cNvSpPr>
            <a:spLocks noGrp="1"/>
          </p:cNvSpPr>
          <p:nvPr>
            <p:ph idx="1"/>
          </p:nvPr>
        </p:nvSpPr>
        <p:spPr>
          <a:xfrm>
            <a:off x="5000625" y="2664886"/>
            <a:ext cx="6557391" cy="3550789"/>
          </a:xfrm>
        </p:spPr>
        <p:txBody>
          <a:bodyPr anchor="t">
            <a:normAutofit fontScale="77500" lnSpcReduction="20000"/>
          </a:bodyPr>
          <a:lstStyle/>
          <a:p>
            <a:pPr marL="0" indent="0">
              <a:spcAft>
                <a:spcPts val="120"/>
              </a:spcAft>
              <a:buNone/>
              <a:tabLst>
                <a:tab pos="457200" algn="l"/>
              </a:tabLst>
            </a:pPr>
            <a:r>
              <a:rPr lang="en-US" sz="2400" dirty="0">
                <a:latin typeface="Baskerville Old Face" panose="02020602080505020303" pitchFamily="18" charset="0"/>
              </a:rPr>
              <a:t>The treatise begins with a brief outline of the decimal numbering system and then in six chapters presents the six types of equations which illustrate the elementary operations in which linear and quadratic equations are handled. It is important to note, however, that only positive numbers were considered true solutions to equations. The six types, with modern notations, are:</a:t>
            </a:r>
            <a:endParaRPr lang="en-GB" sz="2200" dirty="0">
              <a:effectLst/>
              <a:latin typeface="Baskerville Old Face" panose="02020602080505020303" pitchFamily="18" charset="0"/>
              <a:ea typeface="Times New Roman" panose="02020603050405020304" pitchFamily="18" charset="0"/>
              <a:cs typeface="Arial" panose="020B0604020202020204" pitchFamily="34" charset="0"/>
            </a:endParaRPr>
          </a:p>
          <a:p>
            <a:pPr marL="457200" lvl="0" indent="-457200">
              <a:spcAft>
                <a:spcPts val="120"/>
              </a:spcAft>
              <a:buFont typeface="+mj-lt"/>
              <a:buAutoNum type="arabicPeriod"/>
              <a:tabLst>
                <a:tab pos="457200" algn="l"/>
              </a:tabLst>
            </a:pP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squares equal roots (</a:t>
            </a:r>
            <a:r>
              <a:rPr lang="en-GB" sz="2200" i="1" dirty="0">
                <a:effectLst/>
                <a:latin typeface="Baskerville Old Face" panose="02020602080505020303" pitchFamily="18" charset="0"/>
                <a:ea typeface="Times New Roman" panose="02020603050405020304" pitchFamily="18" charset="0"/>
                <a:cs typeface="Arial" panose="020B0604020202020204" pitchFamily="34" charset="0"/>
              </a:rPr>
              <a:t>ax</a:t>
            </a:r>
            <a:r>
              <a:rPr lang="en-GB" sz="2200" baseline="30000" dirty="0">
                <a:effectLst/>
                <a:latin typeface="Baskerville Old Face" panose="02020602080505020303" pitchFamily="18" charset="0"/>
                <a:ea typeface="Times New Roman" panose="02020603050405020304" pitchFamily="18" charset="0"/>
                <a:cs typeface="Arial" panose="020B0604020202020204" pitchFamily="34" charset="0"/>
              </a:rPr>
              <a:t>2</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 </a:t>
            </a:r>
            <a:r>
              <a:rPr lang="en-GB" sz="2200" i="1" dirty="0" err="1">
                <a:effectLst/>
                <a:latin typeface="Baskerville Old Face" panose="02020602080505020303" pitchFamily="18" charset="0"/>
                <a:ea typeface="Times New Roman" panose="02020603050405020304" pitchFamily="18" charset="0"/>
                <a:cs typeface="Arial" panose="020B0604020202020204" pitchFamily="34" charset="0"/>
              </a:rPr>
              <a:t>bx</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a:t>
            </a:r>
            <a:endParaRPr lang="en-GB" sz="2200" dirty="0">
              <a:effectLst/>
              <a:latin typeface="Baskerville Old Face" panose="02020602080505020303" pitchFamily="18" charset="0"/>
              <a:ea typeface="Calibri" panose="020F0502020204030204" pitchFamily="34" charset="0"/>
              <a:cs typeface="Times New Roman" panose="02020603050405020304" pitchFamily="18" charset="0"/>
            </a:endParaRPr>
          </a:p>
          <a:p>
            <a:pPr marL="457200" lvl="0" indent="-457200">
              <a:spcAft>
                <a:spcPts val="120"/>
              </a:spcAft>
              <a:buFont typeface="+mj-lt"/>
              <a:buAutoNum type="arabicPeriod"/>
              <a:tabLst>
                <a:tab pos="457200" algn="l"/>
              </a:tabLst>
            </a:pP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squares equal number (</a:t>
            </a:r>
            <a:r>
              <a:rPr lang="en-GB" sz="2200" i="1" dirty="0">
                <a:effectLst/>
                <a:latin typeface="Baskerville Old Face" panose="02020602080505020303" pitchFamily="18" charset="0"/>
                <a:ea typeface="Times New Roman" panose="02020603050405020304" pitchFamily="18" charset="0"/>
                <a:cs typeface="Arial" panose="020B0604020202020204" pitchFamily="34" charset="0"/>
              </a:rPr>
              <a:t>ax</a:t>
            </a:r>
            <a:r>
              <a:rPr lang="en-GB" sz="2200" baseline="30000" dirty="0">
                <a:effectLst/>
                <a:latin typeface="Baskerville Old Face" panose="02020602080505020303" pitchFamily="18" charset="0"/>
                <a:ea typeface="Times New Roman" panose="02020603050405020304" pitchFamily="18" charset="0"/>
                <a:cs typeface="Arial" panose="020B0604020202020204" pitchFamily="34" charset="0"/>
              </a:rPr>
              <a:t>2</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 </a:t>
            </a:r>
            <a:r>
              <a:rPr lang="en-GB" sz="2200" i="1" dirty="0">
                <a:effectLst/>
                <a:latin typeface="Baskerville Old Face" panose="02020602080505020303" pitchFamily="18" charset="0"/>
                <a:ea typeface="Times New Roman" panose="02020603050405020304" pitchFamily="18" charset="0"/>
                <a:cs typeface="Arial" panose="020B0604020202020204" pitchFamily="34" charset="0"/>
              </a:rPr>
              <a:t>c</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a:t>
            </a:r>
            <a:endParaRPr lang="en-GB" sz="2200" dirty="0">
              <a:effectLst/>
              <a:latin typeface="Baskerville Old Face" panose="02020602080505020303" pitchFamily="18" charset="0"/>
              <a:ea typeface="Calibri" panose="020F0502020204030204" pitchFamily="34" charset="0"/>
              <a:cs typeface="Times New Roman" panose="02020603050405020304" pitchFamily="18" charset="0"/>
            </a:endParaRPr>
          </a:p>
          <a:p>
            <a:pPr marL="457200" lvl="0" indent="-457200">
              <a:spcAft>
                <a:spcPts val="120"/>
              </a:spcAft>
              <a:buFont typeface="+mj-lt"/>
              <a:buAutoNum type="arabicPeriod"/>
              <a:tabLst>
                <a:tab pos="457200" algn="l"/>
              </a:tabLst>
            </a:pP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roots equal number (</a:t>
            </a:r>
            <a:r>
              <a:rPr lang="en-GB" sz="2200" i="1" dirty="0" err="1">
                <a:effectLst/>
                <a:latin typeface="Baskerville Old Face" panose="02020602080505020303" pitchFamily="18" charset="0"/>
                <a:ea typeface="Times New Roman" panose="02020603050405020304" pitchFamily="18" charset="0"/>
                <a:cs typeface="Arial" panose="020B0604020202020204" pitchFamily="34" charset="0"/>
              </a:rPr>
              <a:t>bx</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 </a:t>
            </a:r>
            <a:r>
              <a:rPr lang="en-GB" sz="2200" i="1" dirty="0">
                <a:effectLst/>
                <a:latin typeface="Baskerville Old Face" panose="02020602080505020303" pitchFamily="18" charset="0"/>
                <a:ea typeface="Times New Roman" panose="02020603050405020304" pitchFamily="18" charset="0"/>
                <a:cs typeface="Arial" panose="020B0604020202020204" pitchFamily="34" charset="0"/>
              </a:rPr>
              <a:t>c</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a:t>
            </a:r>
            <a:endParaRPr lang="en-GB" sz="2200" dirty="0">
              <a:effectLst/>
              <a:latin typeface="Baskerville Old Face" panose="02020602080505020303" pitchFamily="18" charset="0"/>
              <a:ea typeface="Calibri" panose="020F0502020204030204" pitchFamily="34" charset="0"/>
              <a:cs typeface="Times New Roman" panose="02020603050405020304" pitchFamily="18" charset="0"/>
            </a:endParaRPr>
          </a:p>
          <a:p>
            <a:pPr marL="457200" lvl="0" indent="-457200">
              <a:spcAft>
                <a:spcPts val="120"/>
              </a:spcAft>
              <a:buFont typeface="+mj-lt"/>
              <a:buAutoNum type="arabicPeriod"/>
              <a:tabLst>
                <a:tab pos="457200" algn="l"/>
              </a:tabLst>
            </a:pP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squares and roots equal number (</a:t>
            </a:r>
            <a:r>
              <a:rPr lang="en-GB" sz="2200" i="1" dirty="0">
                <a:effectLst/>
                <a:latin typeface="Baskerville Old Face" panose="02020602080505020303" pitchFamily="18" charset="0"/>
                <a:ea typeface="Times New Roman" panose="02020603050405020304" pitchFamily="18" charset="0"/>
                <a:cs typeface="Arial" panose="020B0604020202020204" pitchFamily="34" charset="0"/>
              </a:rPr>
              <a:t>ax</a:t>
            </a:r>
            <a:r>
              <a:rPr lang="en-GB" sz="2200" baseline="30000" dirty="0">
                <a:effectLst/>
                <a:latin typeface="Baskerville Old Face" panose="02020602080505020303" pitchFamily="18" charset="0"/>
                <a:ea typeface="Times New Roman" panose="02020603050405020304" pitchFamily="18" charset="0"/>
                <a:cs typeface="Arial" panose="020B0604020202020204" pitchFamily="34" charset="0"/>
              </a:rPr>
              <a:t>2</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 </a:t>
            </a:r>
            <a:r>
              <a:rPr lang="en-GB" sz="2200" i="1" dirty="0" err="1">
                <a:effectLst/>
                <a:latin typeface="Baskerville Old Face" panose="02020602080505020303" pitchFamily="18" charset="0"/>
                <a:ea typeface="Times New Roman" panose="02020603050405020304" pitchFamily="18" charset="0"/>
                <a:cs typeface="Arial" panose="020B0604020202020204" pitchFamily="34" charset="0"/>
              </a:rPr>
              <a:t>bx</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 </a:t>
            </a:r>
            <a:r>
              <a:rPr lang="en-GB" sz="2200" i="1" dirty="0">
                <a:effectLst/>
                <a:latin typeface="Baskerville Old Face" panose="02020602080505020303" pitchFamily="18" charset="0"/>
                <a:ea typeface="Times New Roman" panose="02020603050405020304" pitchFamily="18" charset="0"/>
                <a:cs typeface="Arial" panose="020B0604020202020204" pitchFamily="34" charset="0"/>
              </a:rPr>
              <a:t>c</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a:t>
            </a:r>
            <a:endParaRPr lang="en-GB" sz="2200" dirty="0">
              <a:effectLst/>
              <a:latin typeface="Baskerville Old Face" panose="02020602080505020303" pitchFamily="18" charset="0"/>
              <a:ea typeface="Calibri" panose="020F0502020204030204" pitchFamily="34" charset="0"/>
              <a:cs typeface="Times New Roman" panose="02020603050405020304" pitchFamily="18" charset="0"/>
            </a:endParaRPr>
          </a:p>
          <a:p>
            <a:pPr marL="457200" lvl="0" indent="-457200">
              <a:spcAft>
                <a:spcPts val="120"/>
              </a:spcAft>
              <a:buFont typeface="+mj-lt"/>
              <a:buAutoNum type="arabicPeriod"/>
              <a:tabLst>
                <a:tab pos="457200" algn="l"/>
              </a:tabLst>
            </a:pP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squares and number equal roots (</a:t>
            </a:r>
            <a:r>
              <a:rPr lang="en-GB" sz="2200" i="1" dirty="0">
                <a:effectLst/>
                <a:latin typeface="Baskerville Old Face" panose="02020602080505020303" pitchFamily="18" charset="0"/>
                <a:ea typeface="Times New Roman" panose="02020603050405020304" pitchFamily="18" charset="0"/>
                <a:cs typeface="Arial" panose="020B0604020202020204" pitchFamily="34" charset="0"/>
              </a:rPr>
              <a:t>ax</a:t>
            </a:r>
            <a:r>
              <a:rPr lang="en-GB" sz="2200" baseline="30000" dirty="0">
                <a:effectLst/>
                <a:latin typeface="Baskerville Old Face" panose="02020602080505020303" pitchFamily="18" charset="0"/>
                <a:ea typeface="Times New Roman" panose="02020603050405020304" pitchFamily="18" charset="0"/>
                <a:cs typeface="Arial" panose="020B0604020202020204" pitchFamily="34" charset="0"/>
              </a:rPr>
              <a:t>2</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 </a:t>
            </a:r>
            <a:r>
              <a:rPr lang="en-GB" sz="2200" i="1" dirty="0">
                <a:effectLst/>
                <a:latin typeface="Baskerville Old Face" panose="02020602080505020303" pitchFamily="18" charset="0"/>
                <a:ea typeface="Times New Roman" panose="02020603050405020304" pitchFamily="18" charset="0"/>
                <a:cs typeface="Arial" panose="020B0604020202020204" pitchFamily="34" charset="0"/>
              </a:rPr>
              <a:t>c</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 </a:t>
            </a:r>
            <a:r>
              <a:rPr lang="en-GB" sz="2200" i="1" dirty="0" err="1">
                <a:effectLst/>
                <a:latin typeface="Baskerville Old Face" panose="02020602080505020303" pitchFamily="18" charset="0"/>
                <a:ea typeface="Times New Roman" panose="02020603050405020304" pitchFamily="18" charset="0"/>
                <a:cs typeface="Arial" panose="020B0604020202020204" pitchFamily="34" charset="0"/>
              </a:rPr>
              <a:t>bx</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a:t>
            </a:r>
            <a:endParaRPr lang="en-GB" sz="2200" dirty="0">
              <a:effectLst/>
              <a:latin typeface="Baskerville Old Face" panose="02020602080505020303" pitchFamily="18" charset="0"/>
              <a:ea typeface="Calibri" panose="020F0502020204030204" pitchFamily="34" charset="0"/>
              <a:cs typeface="Times New Roman" panose="02020603050405020304" pitchFamily="18" charset="0"/>
            </a:endParaRPr>
          </a:p>
          <a:p>
            <a:pPr marL="457200" lvl="0" indent="-457200">
              <a:spcAft>
                <a:spcPts val="120"/>
              </a:spcAft>
              <a:buFont typeface="+mj-lt"/>
              <a:buAutoNum type="arabicPeriod"/>
              <a:tabLst>
                <a:tab pos="457200" algn="l"/>
              </a:tabLst>
            </a:pP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roots and number equal squares (</a:t>
            </a:r>
            <a:r>
              <a:rPr lang="en-GB" sz="2200" i="1" dirty="0" err="1">
                <a:effectLst/>
                <a:latin typeface="Baskerville Old Face" panose="02020602080505020303" pitchFamily="18" charset="0"/>
                <a:ea typeface="Times New Roman" panose="02020603050405020304" pitchFamily="18" charset="0"/>
                <a:cs typeface="Arial" panose="020B0604020202020204" pitchFamily="34" charset="0"/>
              </a:rPr>
              <a:t>bx</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 </a:t>
            </a:r>
            <a:r>
              <a:rPr lang="en-GB" sz="2200" i="1" dirty="0">
                <a:effectLst/>
                <a:latin typeface="Baskerville Old Face" panose="02020602080505020303" pitchFamily="18" charset="0"/>
                <a:ea typeface="Times New Roman" panose="02020603050405020304" pitchFamily="18" charset="0"/>
                <a:cs typeface="Arial" panose="020B0604020202020204" pitchFamily="34" charset="0"/>
              </a:rPr>
              <a:t>c</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 = </a:t>
            </a:r>
            <a:r>
              <a:rPr lang="en-GB" sz="2200" i="1" dirty="0">
                <a:effectLst/>
                <a:latin typeface="Baskerville Old Face" panose="02020602080505020303" pitchFamily="18" charset="0"/>
                <a:ea typeface="Times New Roman" panose="02020603050405020304" pitchFamily="18" charset="0"/>
                <a:cs typeface="Arial" panose="020B0604020202020204" pitchFamily="34" charset="0"/>
              </a:rPr>
              <a:t>ax</a:t>
            </a:r>
            <a:r>
              <a:rPr lang="en-GB" sz="2200" baseline="30000" dirty="0">
                <a:effectLst/>
                <a:latin typeface="Baskerville Old Face" panose="02020602080505020303" pitchFamily="18" charset="0"/>
                <a:ea typeface="Times New Roman" panose="02020603050405020304" pitchFamily="18" charset="0"/>
                <a:cs typeface="Arial" panose="020B0604020202020204" pitchFamily="34" charset="0"/>
              </a:rPr>
              <a:t>2</a:t>
            </a:r>
            <a:r>
              <a:rPr lang="en-GB" sz="2200" dirty="0">
                <a:effectLst/>
                <a:latin typeface="Baskerville Old Face" panose="02020602080505020303" pitchFamily="18" charset="0"/>
                <a:ea typeface="Times New Roman" panose="02020603050405020304" pitchFamily="18" charset="0"/>
                <a:cs typeface="Arial" panose="020B0604020202020204" pitchFamily="34" charset="0"/>
              </a:rPr>
              <a:t>)</a:t>
            </a:r>
            <a:endParaRPr lang="en-GB" sz="2200" dirty="0">
              <a:effectLst/>
              <a:latin typeface="Baskerville Old Face" panose="02020602080505020303" pitchFamily="18" charset="0"/>
              <a:ea typeface="Calibri" panose="020F0502020204030204" pitchFamily="34" charset="0"/>
              <a:cs typeface="Times New Roman" panose="02020603050405020304" pitchFamily="18" charset="0"/>
            </a:endParaRPr>
          </a:p>
        </p:txBody>
      </p:sp>
      <p:pic>
        <p:nvPicPr>
          <p:cNvPr id="5" name="Picture 4" descr="Text, letter&#10;&#10;Description automatically generated">
            <a:extLst>
              <a:ext uri="{FF2B5EF4-FFF2-40B4-BE49-F238E27FC236}">
                <a16:creationId xmlns:a16="http://schemas.microsoft.com/office/drawing/2014/main" id="{B880111D-47CB-4C06-A448-26939480F4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6342" y="1321876"/>
            <a:ext cx="2693012" cy="4263936"/>
          </a:xfrm>
          <a:prstGeom prst="rect">
            <a:avLst/>
          </a:prstGeom>
        </p:spPr>
      </p:pic>
    </p:spTree>
    <p:extLst>
      <p:ext uri="{BB962C8B-B14F-4D97-AF65-F5344CB8AC3E}">
        <p14:creationId xmlns:p14="http://schemas.microsoft.com/office/powerpoint/2010/main" val="1775578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12719B-843E-426B-8821-FCCF9FD42B98}"/>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Translations and expansions </a:t>
            </a:r>
            <a:r>
              <a:rPr lang="en-GB" sz="5400" dirty="0"/>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246A5A8-4359-4760-81A1-1FF6FB82B3E4}"/>
              </a:ext>
            </a:extLst>
          </p:cNvPr>
          <p:cNvSpPr>
            <a:spLocks noGrp="1"/>
          </p:cNvSpPr>
          <p:nvPr>
            <p:ph idx="1"/>
          </p:nvPr>
        </p:nvSpPr>
        <p:spPr>
          <a:xfrm>
            <a:off x="838200" y="1929384"/>
            <a:ext cx="10515600" cy="4251960"/>
          </a:xfrm>
        </p:spPr>
        <p:txBody>
          <a:bodyPr>
            <a:normAutofit/>
          </a:bodyPr>
          <a:lstStyle/>
          <a:p>
            <a:r>
              <a:rPr lang="en-GB" sz="3200" dirty="0">
                <a:latin typeface="Baskerville Old Face" panose="02020602080505020303" pitchFamily="18" charset="0"/>
              </a:rPr>
              <a:t>1145 - Robert of Chester, Englishman</a:t>
            </a:r>
          </a:p>
          <a:p>
            <a:pPr marL="0" indent="0">
              <a:buNone/>
            </a:pPr>
            <a:r>
              <a:rPr lang="en-GB" sz="3200" dirty="0">
                <a:latin typeface="Baskerville Old Face" panose="02020602080505020303" pitchFamily="18" charset="0"/>
              </a:rPr>
              <a:t>             - Gerard of Cremona, Italian</a:t>
            </a:r>
          </a:p>
          <a:p>
            <a:endParaRPr lang="en-GB" sz="3200" dirty="0">
              <a:latin typeface="Baskerville Old Face" panose="02020602080505020303" pitchFamily="18" charset="0"/>
            </a:endParaRPr>
          </a:p>
          <a:p>
            <a:r>
              <a:rPr lang="en-GB" sz="3200" dirty="0">
                <a:latin typeface="Baskerville Old Face" panose="02020602080505020303" pitchFamily="18" charset="0"/>
              </a:rPr>
              <a:t>1228 – </a:t>
            </a:r>
            <a:r>
              <a:rPr lang="en-GB" sz="3200" dirty="0" err="1">
                <a:latin typeface="Baskerville Old Face" panose="02020602080505020303" pitchFamily="18" charset="0"/>
              </a:rPr>
              <a:t>Fibonnaci</a:t>
            </a:r>
            <a:r>
              <a:rPr lang="en-GB" sz="3200" dirty="0">
                <a:latin typeface="Baskerville Old Face" panose="02020602080505020303" pitchFamily="18" charset="0"/>
              </a:rPr>
              <a:t>:    Liber </a:t>
            </a:r>
            <a:r>
              <a:rPr lang="en-GB" sz="3200" dirty="0" err="1">
                <a:latin typeface="Baskerville Old Face" panose="02020602080505020303" pitchFamily="18" charset="0"/>
              </a:rPr>
              <a:t>Abbaci</a:t>
            </a:r>
            <a:endParaRPr lang="en-GB" sz="3200" dirty="0">
              <a:latin typeface="Baskerville Old Face" panose="02020602080505020303" pitchFamily="18" charset="0"/>
            </a:endParaRPr>
          </a:p>
          <a:p>
            <a:pPr marL="0" indent="0">
              <a:buNone/>
            </a:pPr>
            <a:r>
              <a:rPr lang="en-GB" sz="3200" dirty="0">
                <a:latin typeface="Baskerville Old Face" panose="02020602080505020303" pitchFamily="18" charset="0"/>
              </a:rPr>
              <a:t>First reference of the term “</a:t>
            </a:r>
            <a:r>
              <a:rPr lang="en-GB" sz="3200" dirty="0" err="1">
                <a:latin typeface="Baskerville Old Face" panose="02020602080505020303" pitchFamily="18" charset="0"/>
              </a:rPr>
              <a:t>Algebrae</a:t>
            </a:r>
            <a:r>
              <a:rPr lang="en-GB" sz="3200" dirty="0">
                <a:latin typeface="Baskerville Old Face" panose="02020602080505020303" pitchFamily="18" charset="0"/>
              </a:rPr>
              <a:t>” yet only a singular reference to Al-Khwarizmi’s first name. </a:t>
            </a:r>
          </a:p>
        </p:txBody>
      </p:sp>
    </p:spTree>
    <p:extLst>
      <p:ext uri="{BB962C8B-B14F-4D97-AF65-F5344CB8AC3E}">
        <p14:creationId xmlns:p14="http://schemas.microsoft.com/office/powerpoint/2010/main" val="146777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randombar(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C8BDC7-C98C-4393-80FB-38D00D40470A}"/>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Cubic and the Algebraic Beyond</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052B18-86A2-4B25-96E7-BCAEFA113B5D}"/>
              </a:ext>
            </a:extLst>
          </p:cNvPr>
          <p:cNvSpPr>
            <a:spLocks noGrp="1"/>
          </p:cNvSpPr>
          <p:nvPr>
            <p:ph idx="1"/>
          </p:nvPr>
        </p:nvSpPr>
        <p:spPr>
          <a:xfrm>
            <a:off x="838200" y="1929384"/>
            <a:ext cx="10515600" cy="4251960"/>
          </a:xfrm>
        </p:spPr>
        <p:txBody>
          <a:bodyPr>
            <a:normAutofit/>
          </a:bodyPr>
          <a:lstStyle/>
          <a:p>
            <a:r>
              <a:rPr lang="en-GB" sz="2200" b="1" dirty="0">
                <a:latin typeface="Baskerville Old Face" panose="02020602080505020303" pitchFamily="18" charset="0"/>
              </a:rPr>
              <a:t>Al-</a:t>
            </a:r>
            <a:r>
              <a:rPr lang="en-GB" sz="2200" b="1" dirty="0" err="1">
                <a:latin typeface="Baskerville Old Face" panose="02020602080505020303" pitchFamily="18" charset="0"/>
              </a:rPr>
              <a:t>Karaji</a:t>
            </a:r>
            <a:r>
              <a:rPr lang="en-GB" sz="2200" b="1" dirty="0">
                <a:latin typeface="Baskerville Old Face" panose="02020602080505020303" pitchFamily="18" charset="0"/>
              </a:rPr>
              <a:t>, Omar Khayyam </a:t>
            </a:r>
            <a:r>
              <a:rPr lang="en-GB" sz="2200" dirty="0">
                <a:latin typeface="Baskerville Old Face" panose="02020602080505020303" pitchFamily="18" charset="0"/>
              </a:rPr>
              <a:t>– work on the cubic, proof by induction.</a:t>
            </a:r>
          </a:p>
          <a:p>
            <a:r>
              <a:rPr lang="en-GB" sz="2200" b="1" dirty="0">
                <a:latin typeface="Baskerville Old Face" panose="02020602080505020303" pitchFamily="18" charset="0"/>
              </a:rPr>
              <a:t>Abu Kamil </a:t>
            </a:r>
            <a:r>
              <a:rPr lang="en-GB" sz="2200" dirty="0">
                <a:latin typeface="Baskerville Old Face" panose="02020602080505020303" pitchFamily="18" charset="0"/>
              </a:rPr>
              <a:t>was the first to accept irrational solutions and refined the concept of numbers.</a:t>
            </a:r>
          </a:p>
          <a:p>
            <a:r>
              <a:rPr lang="en-GB" sz="2200" dirty="0">
                <a:latin typeface="Baskerville Old Face" panose="02020602080505020303" pitchFamily="18" charset="0"/>
              </a:rPr>
              <a:t>Italian mathematicians added numerical solutions for cubic and biquadratic equations.</a:t>
            </a:r>
          </a:p>
          <a:p>
            <a:r>
              <a:rPr lang="en-GB" sz="2200" dirty="0">
                <a:latin typeface="Baskerville Old Face" panose="02020602080505020303" pitchFamily="18" charset="0"/>
              </a:rPr>
              <a:t>Gradually developed into the study of the character of the roots.</a:t>
            </a:r>
          </a:p>
          <a:p>
            <a:r>
              <a:rPr lang="en-GB" sz="2200" b="1" dirty="0" err="1">
                <a:latin typeface="Baskerville Old Face" panose="02020602080505020303" pitchFamily="18" charset="0"/>
              </a:rPr>
              <a:t>Decartes</a:t>
            </a:r>
            <a:r>
              <a:rPr lang="en-GB" sz="2200" b="1" dirty="0">
                <a:latin typeface="Baskerville Old Face" panose="02020602080505020303" pitchFamily="18" charset="0"/>
              </a:rPr>
              <a:t> </a:t>
            </a:r>
            <a:r>
              <a:rPr lang="en-GB" sz="2200" dirty="0">
                <a:latin typeface="Baskerville Old Face" panose="02020602080505020303" pitchFamily="18" charset="0"/>
              </a:rPr>
              <a:t>introduced mathematical notation.</a:t>
            </a:r>
          </a:p>
          <a:p>
            <a:r>
              <a:rPr lang="en-GB" sz="2200" b="1" dirty="0">
                <a:latin typeface="Baskerville Old Face" panose="02020602080505020303" pitchFamily="18" charset="0"/>
              </a:rPr>
              <a:t>Girard </a:t>
            </a:r>
            <a:r>
              <a:rPr lang="en-GB" sz="2200" dirty="0">
                <a:latin typeface="Baskerville Old Face" panose="02020602080505020303" pitchFamily="18" charset="0"/>
              </a:rPr>
              <a:t>and </a:t>
            </a:r>
            <a:r>
              <a:rPr lang="en-GB" sz="2200" b="1" dirty="0">
                <a:latin typeface="Baskerville Old Face" panose="02020602080505020303" pitchFamily="18" charset="0"/>
              </a:rPr>
              <a:t>Descartes</a:t>
            </a:r>
            <a:r>
              <a:rPr lang="en-GB" sz="2200" dirty="0">
                <a:latin typeface="Baskerville Old Face" panose="02020602080505020303" pitchFamily="18" charset="0"/>
              </a:rPr>
              <a:t> concluded that an equation of n degree can have no more than n roots.</a:t>
            </a:r>
          </a:p>
          <a:p>
            <a:r>
              <a:rPr lang="en-GB" sz="2200" dirty="0">
                <a:latin typeface="Baskerville Old Face" panose="02020602080505020303" pitchFamily="18" charset="0"/>
              </a:rPr>
              <a:t>Fundamental theorem of algebra proven by </a:t>
            </a:r>
            <a:r>
              <a:rPr lang="en-GB" sz="2200" b="1" dirty="0">
                <a:latin typeface="Baskerville Old Face" panose="02020602080505020303" pitchFamily="18" charset="0"/>
              </a:rPr>
              <a:t>Gauss</a:t>
            </a:r>
            <a:r>
              <a:rPr lang="en-GB" sz="2200" dirty="0">
                <a:latin typeface="Baskerville Old Face" panose="02020602080505020303" pitchFamily="18" charset="0"/>
              </a:rPr>
              <a:t> in 1799.</a:t>
            </a:r>
          </a:p>
        </p:txBody>
      </p:sp>
    </p:spTree>
    <p:extLst>
      <p:ext uri="{BB962C8B-B14F-4D97-AF65-F5344CB8AC3E}">
        <p14:creationId xmlns:p14="http://schemas.microsoft.com/office/powerpoint/2010/main" val="40961454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A32F77-5974-461B-A65E-C68119B733FF}"/>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Introspective Look at Academia</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586DB71-CFBC-47E6-B65B-C68A396B3DAC}"/>
              </a:ext>
            </a:extLst>
          </p:cNvPr>
          <p:cNvSpPr>
            <a:spLocks noGrp="1"/>
          </p:cNvSpPr>
          <p:nvPr>
            <p:ph idx="1"/>
          </p:nvPr>
        </p:nvSpPr>
        <p:spPr>
          <a:xfrm>
            <a:off x="838200" y="1929384"/>
            <a:ext cx="10515600" cy="4251960"/>
          </a:xfrm>
        </p:spPr>
        <p:txBody>
          <a:bodyPr>
            <a:normAutofit/>
          </a:bodyPr>
          <a:lstStyle/>
          <a:p>
            <a:r>
              <a:rPr lang="en-GB" sz="2200" dirty="0">
                <a:latin typeface="Baskerville Old Face" panose="02020602080505020303" pitchFamily="18" charset="0"/>
              </a:rPr>
              <a:t>Misconceptions of mathematics and culture.</a:t>
            </a:r>
          </a:p>
          <a:p>
            <a:r>
              <a:rPr lang="en-GB" sz="2200" dirty="0">
                <a:latin typeface="Baskerville Old Face" panose="02020602080505020303" pitchFamily="18" charset="0"/>
              </a:rPr>
              <a:t>Why is a history that has barely been shaped in Europe presented like it has?</a:t>
            </a:r>
          </a:p>
          <a:p>
            <a:r>
              <a:rPr lang="en-GB" sz="2200" dirty="0">
                <a:latin typeface="Baskerville Old Face" panose="02020602080505020303" pitchFamily="18" charset="0"/>
              </a:rPr>
              <a:t>Diversity within the works and within the academy.</a:t>
            </a:r>
          </a:p>
          <a:p>
            <a:r>
              <a:rPr lang="en-GB" sz="2200" dirty="0">
                <a:latin typeface="Baskerville Old Face" panose="02020602080505020303" pitchFamily="18" charset="0"/>
              </a:rPr>
              <a:t>How have our questions been answered?</a:t>
            </a:r>
          </a:p>
          <a:p>
            <a:r>
              <a:rPr lang="en-GB" sz="2200" dirty="0">
                <a:latin typeface="Baskerville Old Face" panose="02020602080505020303" pitchFamily="18" charset="0"/>
              </a:rPr>
              <a:t>How do we change the narrative?</a:t>
            </a:r>
          </a:p>
        </p:txBody>
      </p:sp>
    </p:spTree>
    <p:extLst>
      <p:ext uri="{BB962C8B-B14F-4D97-AF65-F5344CB8AC3E}">
        <p14:creationId xmlns:p14="http://schemas.microsoft.com/office/powerpoint/2010/main" val="12129312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down)">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down)">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27D7A02-907B-496F-BA7E-AA3780733C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FBA5268-0AE7-4CAD-9537-D0EB09E7640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88D065B-39DA-4077-B9CF-E489CE4C01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7FDC98-9F68-4F91-8901-CF059FB6C5C8}"/>
              </a:ext>
            </a:extLst>
          </p:cNvPr>
          <p:cNvSpPr>
            <a:spLocks noGrp="1"/>
          </p:cNvSpPr>
          <p:nvPr>
            <p:ph type="title"/>
          </p:nvPr>
        </p:nvSpPr>
        <p:spPr>
          <a:xfrm>
            <a:off x="2659529" y="2085788"/>
            <a:ext cx="6884895" cy="1496649"/>
          </a:xfrm>
        </p:spPr>
        <p:txBody>
          <a:bodyPr vert="horz" lIns="91440" tIns="45720" rIns="91440" bIns="45720" rtlCol="0" anchor="b">
            <a:normAutofit/>
          </a:bodyPr>
          <a:lstStyle/>
          <a:p>
            <a:pPr algn="ctr"/>
            <a:r>
              <a:rPr lang="en-US" sz="3200" kern="1200" dirty="0">
                <a:solidFill>
                  <a:schemeClr val="tx1">
                    <a:lumMod val="65000"/>
                    <a:lumOff val="35000"/>
                  </a:schemeClr>
                </a:solidFill>
                <a:latin typeface="+mj-lt"/>
                <a:ea typeface="+mj-ea"/>
                <a:cs typeface="+mj-cs"/>
              </a:rPr>
              <a:t>Thank you.</a:t>
            </a:r>
          </a:p>
        </p:txBody>
      </p:sp>
    </p:spTree>
    <p:extLst>
      <p:ext uri="{BB962C8B-B14F-4D97-AF65-F5344CB8AC3E}">
        <p14:creationId xmlns:p14="http://schemas.microsoft.com/office/powerpoint/2010/main" val="2994468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704A55-AD06-4F78-B253-542E90EE69FB}"/>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Modern Mathematical Thought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4756FF1-6F9A-4D52-A6D6-3E9C33CADFB4}"/>
              </a:ext>
            </a:extLst>
          </p:cNvPr>
          <p:cNvSpPr>
            <a:spLocks noGrp="1"/>
          </p:cNvSpPr>
          <p:nvPr>
            <p:ph idx="1"/>
          </p:nvPr>
        </p:nvSpPr>
        <p:spPr>
          <a:xfrm>
            <a:off x="838200" y="1929384"/>
            <a:ext cx="10515600" cy="4251960"/>
          </a:xfrm>
        </p:spPr>
        <p:txBody>
          <a:bodyPr>
            <a:normAutofit/>
          </a:bodyPr>
          <a:lstStyle/>
          <a:p>
            <a:pPr marL="0" indent="0">
              <a:buNone/>
            </a:pPr>
            <a:r>
              <a:rPr lang="en-GB" sz="2200" dirty="0">
                <a:latin typeface="Baskerville Old Face" panose="02020602080505020303" pitchFamily="18" charset="0"/>
              </a:rPr>
              <a:t>What are the reasons for mathematics in a society? George W. Heine divides answers to this question into three parts:</a:t>
            </a:r>
          </a:p>
          <a:p>
            <a:r>
              <a:rPr lang="en-GB" sz="2200" b="1" dirty="0">
                <a:latin typeface="Baskerville Old Face" panose="02020602080505020303" pitchFamily="18" charset="0"/>
              </a:rPr>
              <a:t>Pragmatic reasons</a:t>
            </a:r>
          </a:p>
          <a:p>
            <a:pPr marL="0" indent="0">
              <a:buNone/>
            </a:pPr>
            <a:r>
              <a:rPr lang="en-GB" sz="2200" dirty="0">
                <a:latin typeface="Baskerville Old Face" panose="02020602080505020303" pitchFamily="18" charset="0"/>
              </a:rPr>
              <a:t>Emphasis on the natural sciences, engineering, economics. </a:t>
            </a:r>
          </a:p>
          <a:p>
            <a:r>
              <a:rPr lang="en-GB" sz="2200" b="1" dirty="0">
                <a:latin typeface="Baskerville Old Face" panose="02020602080505020303" pitchFamily="18" charset="0"/>
              </a:rPr>
              <a:t>Pedagogical reasons</a:t>
            </a:r>
          </a:p>
          <a:p>
            <a:pPr marL="0" indent="0">
              <a:buNone/>
            </a:pPr>
            <a:r>
              <a:rPr lang="en-GB" sz="2200" dirty="0">
                <a:latin typeface="Baskerville Old Face" panose="02020602080505020303" pitchFamily="18" charset="0"/>
              </a:rPr>
              <a:t>Useful for training the mind in abstract thought as a prelude for other subjects: logical reasoning.</a:t>
            </a:r>
          </a:p>
          <a:p>
            <a:r>
              <a:rPr lang="en-GB" sz="2200" b="1" dirty="0">
                <a:latin typeface="Baskerville Old Face" panose="02020602080505020303" pitchFamily="18" charset="0"/>
              </a:rPr>
              <a:t>Aesthetic reasons</a:t>
            </a:r>
          </a:p>
          <a:p>
            <a:pPr marL="0" indent="0">
              <a:buNone/>
            </a:pPr>
            <a:r>
              <a:rPr lang="en-GB" sz="2200" dirty="0">
                <a:latin typeface="Baskerville Old Face" panose="02020602080505020303" pitchFamily="18" charset="0"/>
              </a:rPr>
              <a:t>Can be pleasurable for the people that work on them: puzzles, games.</a:t>
            </a:r>
          </a:p>
        </p:txBody>
      </p:sp>
    </p:spTree>
    <p:extLst>
      <p:ext uri="{BB962C8B-B14F-4D97-AF65-F5344CB8AC3E}">
        <p14:creationId xmlns:p14="http://schemas.microsoft.com/office/powerpoint/2010/main" val="28622331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35DB3719-6FDC-4E5D-891D-FF40B7300F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4E7F2F-24B9-4BB7-8D0E-F53DE32C8996}"/>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What defines algebra?: A Brainstorm</a:t>
            </a:r>
          </a:p>
        </p:txBody>
      </p:sp>
      <p:sp>
        <p:nvSpPr>
          <p:cNvPr id="24"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671014A-3595-4744-BC10-3D2B6247412D}"/>
              </a:ext>
            </a:extLst>
          </p:cNvPr>
          <p:cNvGraphicFramePr>
            <a:graphicFrameLocks noGrp="1"/>
          </p:cNvGraphicFramePr>
          <p:nvPr>
            <p:ph idx="1"/>
            <p:extLst>
              <p:ext uri="{D42A27DB-BD31-4B8C-83A1-F6EECF244321}">
                <p14:modId xmlns:p14="http://schemas.microsoft.com/office/powerpoint/2010/main" val="3067766033"/>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15746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A15BCDE4-C22F-4DDD-AC3B-AD9009AB4CF8}"/>
                                            </p:graphicEl>
                                          </p:spTgt>
                                        </p:tgtEl>
                                        <p:attrNameLst>
                                          <p:attrName>style.visibility</p:attrName>
                                        </p:attrNameLst>
                                      </p:cBhvr>
                                      <p:to>
                                        <p:strVal val="visible"/>
                                      </p:to>
                                    </p:set>
                                    <p:anim calcmode="lin" valueType="num">
                                      <p:cBhvr additive="base">
                                        <p:cTn id="7" dur="500" fill="hold"/>
                                        <p:tgtEl>
                                          <p:spTgt spid="5">
                                            <p:graphicEl>
                                              <a:dgm id="{A15BCDE4-C22F-4DDD-AC3B-AD9009AB4CF8}"/>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A15BCDE4-C22F-4DDD-AC3B-AD9009AB4CF8}"/>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BDFF50E2-3C7C-4A99-A8AD-BD098531353D}"/>
                                            </p:graphicEl>
                                          </p:spTgt>
                                        </p:tgtEl>
                                        <p:attrNameLst>
                                          <p:attrName>style.visibility</p:attrName>
                                        </p:attrNameLst>
                                      </p:cBhvr>
                                      <p:to>
                                        <p:strVal val="visible"/>
                                      </p:to>
                                    </p:set>
                                    <p:anim calcmode="lin" valueType="num">
                                      <p:cBhvr additive="base">
                                        <p:cTn id="13" dur="500" fill="hold"/>
                                        <p:tgtEl>
                                          <p:spTgt spid="5">
                                            <p:graphicEl>
                                              <a:dgm id="{BDFF50E2-3C7C-4A99-A8AD-BD098531353D}"/>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BDFF50E2-3C7C-4A99-A8AD-BD098531353D}"/>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graphicEl>
                                              <a:dgm id="{769941B7-9CB7-42AF-BB77-5B8971EBB377}"/>
                                            </p:graphicEl>
                                          </p:spTgt>
                                        </p:tgtEl>
                                        <p:attrNameLst>
                                          <p:attrName>style.visibility</p:attrName>
                                        </p:attrNameLst>
                                      </p:cBhvr>
                                      <p:to>
                                        <p:strVal val="visible"/>
                                      </p:to>
                                    </p:set>
                                    <p:anim calcmode="lin" valueType="num">
                                      <p:cBhvr additive="base">
                                        <p:cTn id="19" dur="500" fill="hold"/>
                                        <p:tgtEl>
                                          <p:spTgt spid="5">
                                            <p:graphicEl>
                                              <a:dgm id="{769941B7-9CB7-42AF-BB77-5B8971EBB377}"/>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graphicEl>
                                              <a:dgm id="{769941B7-9CB7-42AF-BB77-5B8971EBB377}"/>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6D46807D-D792-4F4D-8867-2FF44279B9C2}"/>
                                            </p:graphicEl>
                                          </p:spTgt>
                                        </p:tgtEl>
                                        <p:attrNameLst>
                                          <p:attrName>style.visibility</p:attrName>
                                        </p:attrNameLst>
                                      </p:cBhvr>
                                      <p:to>
                                        <p:strVal val="visible"/>
                                      </p:to>
                                    </p:set>
                                    <p:anim calcmode="lin" valueType="num">
                                      <p:cBhvr additive="base">
                                        <p:cTn id="25" dur="500" fill="hold"/>
                                        <p:tgtEl>
                                          <p:spTgt spid="5">
                                            <p:graphicEl>
                                              <a:dgm id="{6D46807D-D792-4F4D-8867-2FF44279B9C2}"/>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6D46807D-D792-4F4D-8867-2FF44279B9C2}"/>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graphicEl>
                                              <a:dgm id="{AB18B7BB-A7B9-492F-B4B7-5D712CCDAA23}"/>
                                            </p:graphicEl>
                                          </p:spTgt>
                                        </p:tgtEl>
                                        <p:attrNameLst>
                                          <p:attrName>style.visibility</p:attrName>
                                        </p:attrNameLst>
                                      </p:cBhvr>
                                      <p:to>
                                        <p:strVal val="visible"/>
                                      </p:to>
                                    </p:set>
                                    <p:anim calcmode="lin" valueType="num">
                                      <p:cBhvr additive="base">
                                        <p:cTn id="31" dur="500" fill="hold"/>
                                        <p:tgtEl>
                                          <p:spTgt spid="5">
                                            <p:graphicEl>
                                              <a:dgm id="{AB18B7BB-A7B9-492F-B4B7-5D712CCDAA23}"/>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graphicEl>
                                              <a:dgm id="{AB18B7BB-A7B9-492F-B4B7-5D712CCDAA23}"/>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graphicEl>
                                              <a:dgm id="{42094572-9C87-427C-B2DA-15B0DCBD6E86}"/>
                                            </p:graphicEl>
                                          </p:spTgt>
                                        </p:tgtEl>
                                        <p:attrNameLst>
                                          <p:attrName>style.visibility</p:attrName>
                                        </p:attrNameLst>
                                      </p:cBhvr>
                                      <p:to>
                                        <p:strVal val="visible"/>
                                      </p:to>
                                    </p:set>
                                    <p:anim calcmode="lin" valueType="num">
                                      <p:cBhvr additive="base">
                                        <p:cTn id="37" dur="500" fill="hold"/>
                                        <p:tgtEl>
                                          <p:spTgt spid="5">
                                            <p:graphicEl>
                                              <a:dgm id="{42094572-9C87-427C-B2DA-15B0DCBD6E86}"/>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graphicEl>
                                              <a:dgm id="{42094572-9C87-427C-B2DA-15B0DCBD6E86}"/>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144AF1-C266-4C6D-BDD4-2AB581858453}"/>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Stages of Classical Algebra</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0A7EF40-B685-47A6-BD64-DEE96CE289BC}"/>
              </a:ext>
            </a:extLst>
          </p:cNvPr>
          <p:cNvSpPr>
            <a:spLocks noGrp="1"/>
          </p:cNvSpPr>
          <p:nvPr>
            <p:ph idx="1"/>
          </p:nvPr>
        </p:nvSpPr>
        <p:spPr>
          <a:xfrm>
            <a:off x="838200" y="1929384"/>
            <a:ext cx="10515600" cy="4251960"/>
          </a:xfrm>
        </p:spPr>
        <p:txBody>
          <a:bodyPr>
            <a:normAutofit/>
          </a:bodyPr>
          <a:lstStyle/>
          <a:p>
            <a:r>
              <a:rPr lang="en-US" sz="2000" b="0" i="0" dirty="0">
                <a:effectLst/>
                <a:latin typeface="Baskerville Old Face" panose="02020602080505020303" pitchFamily="18" charset="0"/>
              </a:rPr>
              <a:t>The conceptual stages of algebra as described by historian Victor J. Katz are as follows:</a:t>
            </a:r>
            <a:endParaRPr lang="en-US" sz="2000" dirty="0">
              <a:latin typeface="Baskerville Old Face" panose="02020602080505020303" pitchFamily="18" charset="0"/>
            </a:endParaRPr>
          </a:p>
          <a:p>
            <a:r>
              <a:rPr lang="en-US" sz="2000" b="1" i="0" dirty="0">
                <a:effectLst/>
                <a:latin typeface="Baskerville Old Face" panose="02020602080505020303" pitchFamily="18" charset="0"/>
              </a:rPr>
              <a:t>Geometric stage</a:t>
            </a:r>
            <a:r>
              <a:rPr lang="en-US" sz="2000" b="0" i="0" dirty="0">
                <a:effectLst/>
                <a:latin typeface="Baskerville Old Face" panose="02020602080505020303" pitchFamily="18" charset="0"/>
              </a:rPr>
              <a:t>, where geometric methods are used as the core concepts of algebra. This stage originates with the Babylonians through to the ancient Greeks and was later revived for higher order calculations by Omar </a:t>
            </a:r>
            <a:r>
              <a:rPr lang="en-US" sz="2000" b="0" i="0" dirty="0" err="1">
                <a:effectLst/>
                <a:latin typeface="Baskerville Old Face" panose="02020602080505020303" pitchFamily="18" charset="0"/>
              </a:rPr>
              <a:t>Khayýam</a:t>
            </a:r>
            <a:r>
              <a:rPr lang="en-US" sz="2000" b="0" i="0" dirty="0">
                <a:effectLst/>
                <a:latin typeface="Baskerville Old Face" panose="02020602080505020303" pitchFamily="18" charset="0"/>
              </a:rPr>
              <a:t>.</a:t>
            </a:r>
          </a:p>
          <a:p>
            <a:r>
              <a:rPr lang="en-US" sz="2000" b="1" i="0" dirty="0">
                <a:effectLst/>
                <a:latin typeface="Baskerville Old Face" panose="02020602080505020303" pitchFamily="18" charset="0"/>
              </a:rPr>
              <a:t>Static equation-solving stage</a:t>
            </a:r>
            <a:r>
              <a:rPr lang="en-US" sz="2000" b="0" i="0" dirty="0">
                <a:effectLst/>
                <a:latin typeface="Baskerville Old Face" panose="02020602080505020303" pitchFamily="18" charset="0"/>
              </a:rPr>
              <a:t>, where the purpose is to find numbers satisfying particular relationships. Algebra did not decisively progress to the static equation-solving stage until al-Khwarizmi introduced generalized algorithmic processes for solving algebraic problems however this divergence from geometric algebra is best attributed to the likes of mathematicians Diophantus and Brahmagupta.</a:t>
            </a:r>
          </a:p>
          <a:p>
            <a:r>
              <a:rPr lang="en-US" sz="2000" b="1" i="0" dirty="0">
                <a:effectLst/>
                <a:latin typeface="Baskerville Old Face" panose="02020602080505020303" pitchFamily="18" charset="0"/>
              </a:rPr>
              <a:t>Dynamic function stage</a:t>
            </a:r>
            <a:r>
              <a:rPr lang="en-US" sz="2000" b="0" i="0" dirty="0">
                <a:effectLst/>
                <a:latin typeface="Baskerville Old Face" panose="02020602080505020303" pitchFamily="18" charset="0"/>
              </a:rPr>
              <a:t>, where motion is a core underlying idea. The idea of a function was first proposed by Persian mathematician Sharaf al-D ̄</a:t>
            </a:r>
            <a:r>
              <a:rPr lang="en-US" sz="2000" b="0" i="0" dirty="0" err="1">
                <a:effectLst/>
                <a:latin typeface="Baskerville Old Face" panose="02020602080505020303" pitchFamily="18" charset="0"/>
              </a:rPr>
              <a:t>ın</a:t>
            </a:r>
            <a:r>
              <a:rPr lang="en-US" sz="2000" b="0" i="0" dirty="0">
                <a:effectLst/>
                <a:latin typeface="Baskerville Old Face" panose="02020602080505020303" pitchFamily="18" charset="0"/>
              </a:rPr>
              <a:t> al-T ̄us ̄ı (c. 1135-1213), but the lack of explicit functions with symbols meant that algebra did not decisively move to the dynamic function stage until Gottfried Leibniz.</a:t>
            </a:r>
            <a:r>
              <a:rPr lang="en-US" sz="2000" dirty="0"/>
              <a:t/>
            </a:r>
            <a:br>
              <a:rPr lang="en-US" sz="2000" dirty="0"/>
            </a:br>
            <a:endParaRPr lang="en-GB" sz="2000" dirty="0"/>
          </a:p>
        </p:txBody>
      </p:sp>
    </p:spTree>
    <p:extLst>
      <p:ext uri="{BB962C8B-B14F-4D97-AF65-F5344CB8AC3E}">
        <p14:creationId xmlns:p14="http://schemas.microsoft.com/office/powerpoint/2010/main" val="1767568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52FBA8-D462-4F1A-9484-C2BA7131FF1F}"/>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Algebraic Notation</a:t>
            </a:r>
          </a:p>
        </p:txBody>
      </p:sp>
      <p:sp>
        <p:nvSpPr>
          <p:cNvPr id="2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9271E2A-954A-4B5C-BED6-F36633ED5171}"/>
              </a:ext>
            </a:extLst>
          </p:cNvPr>
          <p:cNvSpPr>
            <a:spLocks noGrp="1"/>
          </p:cNvSpPr>
          <p:nvPr>
            <p:ph idx="1"/>
          </p:nvPr>
        </p:nvSpPr>
        <p:spPr>
          <a:xfrm>
            <a:off x="838200" y="1929384"/>
            <a:ext cx="10515600" cy="4251960"/>
          </a:xfrm>
        </p:spPr>
        <p:txBody>
          <a:bodyPr>
            <a:noAutofit/>
          </a:bodyPr>
          <a:lstStyle/>
          <a:p>
            <a:r>
              <a:rPr lang="en-US" sz="1600" b="1" dirty="0">
                <a:latin typeface="Baskerville Old Face" panose="02020602080505020303" pitchFamily="18" charset="0"/>
              </a:rPr>
              <a:t>Rhetorical algebra</a:t>
            </a:r>
            <a:r>
              <a:rPr lang="en-US" sz="1600" dirty="0">
                <a:latin typeface="Baskerville Old Face" panose="02020602080505020303" pitchFamily="18" charset="0"/>
              </a:rPr>
              <a:t>, in which equations are written in verse. First developed by the ancient Babylonians, this era of expression continued up until the 16th century. For example, the rhetorical form </a:t>
            </a:r>
            <a:r>
              <a:rPr lang="en-US" sz="1600" dirty="0" err="1">
                <a:latin typeface="Baskerville Old Face" panose="02020602080505020303" pitchFamily="18" charset="0"/>
              </a:rPr>
              <a:t>ofx</a:t>
            </a:r>
            <a:r>
              <a:rPr lang="en-US" sz="1600" dirty="0">
                <a:latin typeface="Baskerville Old Face" panose="02020602080505020303" pitchFamily="18" charset="0"/>
              </a:rPr>
              <a:t>+ 2 = 4 is “The thing plus two equals four”. In the later years numbers might have been replaced with the decimal numeral system.</a:t>
            </a:r>
          </a:p>
          <a:p>
            <a:r>
              <a:rPr lang="en-US" sz="1600" b="1" dirty="0">
                <a:latin typeface="Baskerville Old Face" panose="02020602080505020303" pitchFamily="18" charset="0"/>
              </a:rPr>
              <a:t>Syncopated algebra</a:t>
            </a:r>
            <a:r>
              <a:rPr lang="en-US" sz="1600" dirty="0">
                <a:latin typeface="Baskerville Old Face" panose="02020602080505020303" pitchFamily="18" charset="0"/>
              </a:rPr>
              <a:t>, the stage which blends ideas from the rhetorical and symbolic in which some symbolism is used but does not contain all of the characteristics of symbolic algebra. Syncopated algebraic notation first appeared in Diophantus’s </a:t>
            </a:r>
            <a:r>
              <a:rPr lang="en-US" sz="1600" i="1" dirty="0" err="1">
                <a:latin typeface="Baskerville Old Face" panose="02020602080505020303" pitchFamily="18" charset="0"/>
              </a:rPr>
              <a:t>Arithmetica</a:t>
            </a:r>
            <a:r>
              <a:rPr lang="en-US" sz="1600" dirty="0">
                <a:latin typeface="Baskerville Old Face" panose="02020602080505020303" pitchFamily="18" charset="0"/>
              </a:rPr>
              <a:t> (3rd century AD), followed by Brahmagupta’s </a:t>
            </a:r>
            <a:r>
              <a:rPr lang="en-US" sz="1600" i="1" dirty="0">
                <a:latin typeface="Baskerville Old Face" panose="02020602080505020303" pitchFamily="18" charset="0"/>
              </a:rPr>
              <a:t>Brahma </a:t>
            </a:r>
            <a:r>
              <a:rPr lang="en-US" sz="1600" i="1" dirty="0" err="1">
                <a:latin typeface="Baskerville Old Face" panose="02020602080505020303" pitchFamily="18" charset="0"/>
              </a:rPr>
              <a:t>Sphuta</a:t>
            </a:r>
            <a:r>
              <a:rPr lang="en-US" sz="1600" i="1" dirty="0">
                <a:latin typeface="Baskerville Old Face" panose="02020602080505020303" pitchFamily="18" charset="0"/>
              </a:rPr>
              <a:t> </a:t>
            </a:r>
            <a:r>
              <a:rPr lang="en-US" sz="1600" i="1" dirty="0" err="1">
                <a:latin typeface="Baskerville Old Face" panose="02020602080505020303" pitchFamily="18" charset="0"/>
              </a:rPr>
              <a:t>Siddhanta</a:t>
            </a:r>
            <a:r>
              <a:rPr lang="en-US" sz="1600" i="1" dirty="0">
                <a:latin typeface="Baskerville Old Face" panose="02020602080505020303" pitchFamily="18" charset="0"/>
              </a:rPr>
              <a:t> </a:t>
            </a:r>
            <a:r>
              <a:rPr lang="en-US" sz="1600" dirty="0">
                <a:latin typeface="Baskerville Old Face" panose="02020602080505020303" pitchFamily="18" charset="0"/>
              </a:rPr>
              <a:t>(7th century). Usually presented with restrictions in the use of core axioms or operations familiar with us today, the understanding of algebraic objects and methods are not in line with that of symbolic algebra.</a:t>
            </a:r>
          </a:p>
          <a:p>
            <a:r>
              <a:rPr lang="en-US" sz="1600" b="1" dirty="0">
                <a:latin typeface="Baskerville Old Face" panose="02020602080505020303" pitchFamily="18" charset="0"/>
              </a:rPr>
              <a:t>Symbolic algebra</a:t>
            </a:r>
            <a:r>
              <a:rPr lang="en-US" sz="1600" dirty="0">
                <a:latin typeface="Baskerville Old Face" panose="02020602080505020303" pitchFamily="18" charset="0"/>
              </a:rPr>
              <a:t>, in which full modern symbolism is used along with the characteristics of abstract algebra. An early concept of this can be found in the work of Islamic mathematician Ibn al-</a:t>
            </a:r>
            <a:r>
              <a:rPr lang="en-US" sz="1600" dirty="0" err="1">
                <a:latin typeface="Baskerville Old Face" panose="02020602080505020303" pitchFamily="18" charset="0"/>
              </a:rPr>
              <a:t>Banna</a:t>
            </a:r>
            <a:r>
              <a:rPr lang="en-US" sz="1600" dirty="0">
                <a:latin typeface="Baskerville Old Face" panose="02020602080505020303" pitchFamily="18" charset="0"/>
              </a:rPr>
              <a:t> (13th-14th centuries) aptly named </a:t>
            </a:r>
            <a:r>
              <a:rPr lang="en-US" sz="1600" i="1" dirty="0">
                <a:latin typeface="Baskerville Old Face" panose="02020602080505020303" pitchFamily="18" charset="0"/>
              </a:rPr>
              <a:t>Raf al-</a:t>
            </a:r>
            <a:r>
              <a:rPr lang="en-US" sz="1600" i="1" dirty="0" err="1">
                <a:latin typeface="Baskerville Old Face" panose="02020602080505020303" pitchFamily="18" charset="0"/>
              </a:rPr>
              <a:t>ij</a:t>
            </a:r>
            <a:r>
              <a:rPr lang="en-US" sz="1600" i="1" dirty="0">
                <a:latin typeface="Baskerville Old Face" panose="02020602080505020303" pitchFamily="18" charset="0"/>
              </a:rPr>
              <a:t> ̄ab, ‘Lifting the Veil’, </a:t>
            </a:r>
            <a:r>
              <a:rPr lang="en-US" sz="1600" dirty="0">
                <a:latin typeface="Baskerville Old Face" panose="02020602080505020303" pitchFamily="18" charset="0"/>
              </a:rPr>
              <a:t>covering topics such as continued fractions and square roots. This algebraic notion was further developed by Ab ̄u al-Hasan al-</a:t>
            </a:r>
            <a:r>
              <a:rPr lang="en-US" sz="1600" dirty="0" err="1">
                <a:latin typeface="Baskerville Old Face" panose="02020602080505020303" pitchFamily="18" charset="0"/>
              </a:rPr>
              <a:t>Qalas</a:t>
            </a:r>
            <a:r>
              <a:rPr lang="en-US" sz="1600" dirty="0">
                <a:latin typeface="Baskerville Old Face" panose="02020602080505020303" pitchFamily="18" charset="0"/>
              </a:rPr>
              <a:t> ̄ad ̄ı in the 15th century. Full symbolic algebra was developed by Francois </a:t>
            </a:r>
            <a:r>
              <a:rPr lang="en-US" sz="1600" dirty="0" err="1">
                <a:latin typeface="Baskerville Old Face" panose="02020602080505020303" pitchFamily="18" charset="0"/>
              </a:rPr>
              <a:t>Viete</a:t>
            </a:r>
            <a:r>
              <a:rPr lang="en-US" sz="1600" dirty="0">
                <a:latin typeface="Baskerville Old Face" panose="02020602080505020303" pitchFamily="18" charset="0"/>
              </a:rPr>
              <a:t> (16th century) and later expanded by Rene Descartes (17th century), introducing the modern notation and linked geometric problems to algebraic expression with Cartesian geometry.</a:t>
            </a:r>
            <a:br>
              <a:rPr lang="en-US" sz="1600" dirty="0">
                <a:latin typeface="Baskerville Old Face" panose="02020602080505020303" pitchFamily="18" charset="0"/>
              </a:rPr>
            </a:br>
            <a:r>
              <a:rPr lang="en-US" sz="1600" dirty="0">
                <a:latin typeface="Baskerville Old Face" panose="02020602080505020303" pitchFamily="18" charset="0"/>
              </a:rPr>
              <a:t/>
            </a:r>
            <a:br>
              <a:rPr lang="en-US" sz="1600" dirty="0">
                <a:latin typeface="Baskerville Old Face" panose="02020602080505020303" pitchFamily="18" charset="0"/>
              </a:rPr>
            </a:br>
            <a:endParaRPr lang="en-US" sz="1600" dirty="0">
              <a:latin typeface="Baskerville Old Face" panose="02020602080505020303" pitchFamily="18" charset="0"/>
            </a:endParaRPr>
          </a:p>
        </p:txBody>
      </p:sp>
    </p:spTree>
    <p:extLst>
      <p:ext uri="{BB962C8B-B14F-4D97-AF65-F5344CB8AC3E}">
        <p14:creationId xmlns:p14="http://schemas.microsoft.com/office/powerpoint/2010/main" val="22010772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C61293E-6EBE-43EF-A52C-9BEBFD7679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655CB6-C1FE-48F4-AC86-11E18A8943DF}"/>
              </a:ext>
            </a:extLst>
          </p:cNvPr>
          <p:cNvSpPr>
            <a:spLocks noGrp="1"/>
          </p:cNvSpPr>
          <p:nvPr>
            <p:ph type="title"/>
          </p:nvPr>
        </p:nvSpPr>
        <p:spPr>
          <a:xfrm>
            <a:off x="5297762" y="329184"/>
            <a:ext cx="6251110" cy="1783080"/>
          </a:xfrm>
        </p:spPr>
        <p:txBody>
          <a:bodyPr anchor="b">
            <a:normAutofit/>
          </a:bodyPr>
          <a:lstStyle/>
          <a:p>
            <a:r>
              <a:rPr lang="en-GB" sz="5400" dirty="0">
                <a:latin typeface="Baskerville Old Face" panose="02020602080505020303" pitchFamily="18" charset="0"/>
              </a:rPr>
              <a:t>Beginnings of algebraic thinking</a:t>
            </a:r>
          </a:p>
        </p:txBody>
      </p:sp>
      <p:pic>
        <p:nvPicPr>
          <p:cNvPr id="5" name="Content Placeholder 4" descr="Diagram&#10;&#10;Description automatically generated">
            <a:extLst>
              <a:ext uri="{FF2B5EF4-FFF2-40B4-BE49-F238E27FC236}">
                <a16:creationId xmlns:a16="http://schemas.microsoft.com/office/drawing/2014/main" id="{475688E2-2193-4837-97C7-EFC0AD3A9D68}"/>
              </a:ext>
            </a:extLst>
          </p:cNvPr>
          <p:cNvPicPr>
            <a:picLocks noChangeAspect="1"/>
          </p:cNvPicPr>
          <p:nvPr/>
        </p:nvPicPr>
        <p:blipFill rotWithShape="1">
          <a:blip r:embed="rId2"/>
          <a:srcRect r="-1" b="1709"/>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6"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B8961433-7734-4F8F-BAD2-BCF9AB43EEA0}"/>
              </a:ext>
            </a:extLst>
          </p:cNvPr>
          <p:cNvSpPr>
            <a:spLocks noGrp="1"/>
          </p:cNvSpPr>
          <p:nvPr>
            <p:ph idx="1"/>
          </p:nvPr>
        </p:nvSpPr>
        <p:spPr>
          <a:xfrm>
            <a:off x="5297762" y="2706624"/>
            <a:ext cx="6251110" cy="3483864"/>
          </a:xfrm>
        </p:spPr>
        <p:txBody>
          <a:bodyPr>
            <a:normAutofit/>
          </a:bodyPr>
          <a:lstStyle/>
          <a:p>
            <a:r>
              <a:rPr lang="en-US" sz="2200" dirty="0">
                <a:latin typeface="Baskerville Old Face" panose="02020602080505020303" pitchFamily="18" charset="0"/>
              </a:rPr>
              <a:t>Early traces of algebraic thinking in ancient Babylonia ca 2000BCE.</a:t>
            </a:r>
          </a:p>
          <a:p>
            <a:r>
              <a:rPr lang="en-US" sz="2200" dirty="0">
                <a:latin typeface="Baskerville Old Face" panose="02020602080505020303" pitchFamily="18" charset="0"/>
              </a:rPr>
              <a:t>Evidence from cuneiform tablets.</a:t>
            </a:r>
          </a:p>
          <a:p>
            <a:r>
              <a:rPr lang="en-US" sz="2200" dirty="0">
                <a:latin typeface="Baskerville Old Face" panose="02020602080505020303" pitchFamily="18" charset="0"/>
              </a:rPr>
              <a:t>Procedure for solving geometric problems on determining land area and size.</a:t>
            </a:r>
          </a:p>
          <a:p>
            <a:r>
              <a:rPr lang="en-US" sz="2200" dirty="0">
                <a:latin typeface="Baskerville Old Face" panose="02020602080505020303" pitchFamily="18" charset="0"/>
              </a:rPr>
              <a:t>Some problems seemed to have no practical use.</a:t>
            </a:r>
          </a:p>
          <a:p>
            <a:r>
              <a:rPr lang="en-US" sz="2200" dirty="0">
                <a:latin typeface="Baskerville Old Face" panose="02020602080505020303" pitchFamily="18" charset="0"/>
              </a:rPr>
              <a:t>Descriptions were in terms of specific values but made it clear that it applied in general.</a:t>
            </a:r>
          </a:p>
          <a:p>
            <a:r>
              <a:rPr lang="en-US" sz="2200" dirty="0">
                <a:latin typeface="Baskerville Old Face" panose="02020602080505020303" pitchFamily="18" charset="0"/>
              </a:rPr>
              <a:t>Often described as “Babylonian algebra”.</a:t>
            </a:r>
          </a:p>
        </p:txBody>
      </p:sp>
    </p:spTree>
    <p:extLst>
      <p:ext uri="{BB962C8B-B14F-4D97-AF65-F5344CB8AC3E}">
        <p14:creationId xmlns:p14="http://schemas.microsoft.com/office/powerpoint/2010/main" val="23651390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wipe(down)">
                                      <p:cBhvr>
                                        <p:cTn id="19" dur="500"/>
                                        <p:tgtEl>
                                          <p:spTgt spid="9">
                                            <p:txEl>
                                              <p:pRg st="0" end="0"/>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wipe(down)">
                                      <p:cBhvr>
                                        <p:cTn id="22" dur="500"/>
                                        <p:tgtEl>
                                          <p:spTgt spid="9">
                                            <p:txEl>
                                              <p:pRg st="1" end="1"/>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Effect transition="in" filter="wipe(down)">
                                      <p:cBhvr>
                                        <p:cTn id="25" dur="500"/>
                                        <p:tgtEl>
                                          <p:spTgt spid="9">
                                            <p:txEl>
                                              <p:pRg st="2" end="2"/>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wipe(down)">
                                      <p:cBhvr>
                                        <p:cTn id="28" dur="500"/>
                                        <p:tgtEl>
                                          <p:spTgt spid="9">
                                            <p:txEl>
                                              <p:pRg st="3" end="3"/>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Effect transition="in" filter="wipe(down)">
                                      <p:cBhvr>
                                        <p:cTn id="31" dur="500"/>
                                        <p:tgtEl>
                                          <p:spTgt spid="9">
                                            <p:txEl>
                                              <p:pRg st="4" end="4"/>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9">
                                            <p:txEl>
                                              <p:pRg st="5" end="5"/>
                                            </p:txEl>
                                          </p:spTgt>
                                        </p:tgtEl>
                                        <p:attrNameLst>
                                          <p:attrName>style.visibility</p:attrName>
                                        </p:attrNameLst>
                                      </p:cBhvr>
                                      <p:to>
                                        <p:strVal val="visible"/>
                                      </p:to>
                                    </p:set>
                                    <p:animEffect transition="in" filter="wipe(down)">
                                      <p:cBhvr>
                                        <p:cTn id="34"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2EE89F-8402-41AB-989F-BCC998CDF2DB}"/>
              </a:ext>
            </a:extLst>
          </p:cNvPr>
          <p:cNvSpPr>
            <a:spLocks noGrp="1"/>
          </p:cNvSpPr>
          <p:nvPr>
            <p:ph type="title"/>
          </p:nvPr>
        </p:nvSpPr>
        <p:spPr>
          <a:xfrm>
            <a:off x="838200" y="365125"/>
            <a:ext cx="10515600" cy="1325563"/>
          </a:xfrm>
        </p:spPr>
        <p:txBody>
          <a:bodyPr>
            <a:normAutofit/>
          </a:bodyPr>
          <a:lstStyle/>
          <a:p>
            <a:r>
              <a:rPr lang="en-GB" sz="5400" dirty="0">
                <a:latin typeface="Baskerville Old Face" panose="02020602080505020303" pitchFamily="18" charset="0"/>
              </a:rPr>
              <a:t>Euclid and his </a:t>
            </a:r>
            <a:r>
              <a:rPr lang="en-GB" sz="5400" i="1" dirty="0">
                <a:latin typeface="Baskerville Old Face" panose="02020602080505020303" pitchFamily="18" charset="0"/>
              </a:rPr>
              <a:t>Elements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A58F795-C139-416C-A8D2-5E23149EA3A7}"/>
              </a:ext>
            </a:extLst>
          </p:cNvPr>
          <p:cNvSpPr>
            <a:spLocks noGrp="1"/>
          </p:cNvSpPr>
          <p:nvPr>
            <p:ph idx="1"/>
          </p:nvPr>
        </p:nvSpPr>
        <p:spPr>
          <a:xfrm>
            <a:off x="838200" y="1929384"/>
            <a:ext cx="10515600" cy="4251960"/>
          </a:xfrm>
        </p:spPr>
        <p:txBody>
          <a:bodyPr>
            <a:normAutofit fontScale="92500" lnSpcReduction="20000"/>
          </a:bodyPr>
          <a:lstStyle/>
          <a:p>
            <a:r>
              <a:rPr lang="en-GB" sz="2200" dirty="0">
                <a:latin typeface="Baskerville Old Face" panose="02020602080505020303" pitchFamily="18" charset="0"/>
              </a:rPr>
              <a:t>Most influential mathematical text in the world.</a:t>
            </a:r>
          </a:p>
          <a:p>
            <a:r>
              <a:rPr lang="en-GB" sz="2200" dirty="0">
                <a:latin typeface="Baskerville Old Face" panose="02020602080505020303" pitchFamily="18" charset="0"/>
              </a:rPr>
              <a:t>Studied for over 2,500 years.</a:t>
            </a:r>
          </a:p>
          <a:p>
            <a:r>
              <a:rPr lang="en-GB" sz="2200" dirty="0">
                <a:latin typeface="Baskerville Old Face" panose="02020602080505020303" pitchFamily="18" charset="0"/>
              </a:rPr>
              <a:t>Translated by a contemporary of al-Khwarizmi, Ibn Yusuf.</a:t>
            </a:r>
          </a:p>
          <a:p>
            <a:r>
              <a:rPr lang="en-GB" sz="2200" dirty="0">
                <a:latin typeface="Baskerville Old Face" panose="02020602080505020303" pitchFamily="18" charset="0"/>
              </a:rPr>
              <a:t>Further improved under the reign of al-</a:t>
            </a:r>
            <a:r>
              <a:rPr lang="en-GB" sz="2200" dirty="0" err="1">
                <a:latin typeface="Baskerville Old Face" panose="02020602080505020303" pitchFamily="18" charset="0"/>
              </a:rPr>
              <a:t>Ma’amun</a:t>
            </a:r>
            <a:r>
              <a:rPr lang="en-GB" sz="2200" dirty="0">
                <a:latin typeface="Baskerville Old Face" panose="02020602080505020303" pitchFamily="18" charset="0"/>
              </a:rPr>
              <a:t> by al-Rashid.</a:t>
            </a:r>
          </a:p>
          <a:p>
            <a:endParaRPr lang="en-GB" sz="2200" dirty="0">
              <a:latin typeface="Baskerville Old Face" panose="02020602080505020303" pitchFamily="18" charset="0"/>
            </a:endParaRPr>
          </a:p>
          <a:p>
            <a:r>
              <a:rPr lang="en-GB" sz="2200" dirty="0">
                <a:latin typeface="Baskerville Old Face" panose="02020602080505020303" pitchFamily="18" charset="0"/>
              </a:rPr>
              <a:t>No explicit reference in al-Khwarizmi’s text.</a:t>
            </a:r>
          </a:p>
          <a:p>
            <a:r>
              <a:rPr lang="en-GB" sz="2200" dirty="0">
                <a:latin typeface="Baskerville Old Face" panose="02020602080505020303" pitchFamily="18" charset="0"/>
              </a:rPr>
              <a:t>Geometric examples used as a method of complimenting the algorithms rather than proof.</a:t>
            </a:r>
          </a:p>
          <a:p>
            <a:endParaRPr lang="en-GB" sz="2200" dirty="0">
              <a:latin typeface="Baskerville Old Face" panose="02020602080505020303" pitchFamily="18" charset="0"/>
            </a:endParaRPr>
          </a:p>
          <a:p>
            <a:pPr marL="0" indent="0">
              <a:buNone/>
            </a:pPr>
            <a:r>
              <a:rPr lang="en-GB" sz="2200" b="1" u="sng" dirty="0">
                <a:latin typeface="Baskerville Old Face" panose="02020602080505020303" pitchFamily="18" charset="0"/>
              </a:rPr>
              <a:t>Truth in Greek Mathematics:</a:t>
            </a:r>
          </a:p>
          <a:p>
            <a:r>
              <a:rPr lang="en-GB" sz="2200" dirty="0">
                <a:latin typeface="Baskerville Old Face" panose="02020602080505020303" pitchFamily="18" charset="0"/>
              </a:rPr>
              <a:t>There is no standard of truth, no test nor proof other than tradition.</a:t>
            </a:r>
          </a:p>
          <a:p>
            <a:r>
              <a:rPr lang="en-GB" sz="2200" dirty="0">
                <a:latin typeface="Baskerville Old Face" panose="02020602080505020303" pitchFamily="18" charset="0"/>
              </a:rPr>
              <a:t>A step by step guide is given and we as readers assume the truth.</a:t>
            </a:r>
          </a:p>
          <a:p>
            <a:r>
              <a:rPr lang="en-GB" sz="2200" dirty="0">
                <a:latin typeface="Baskerville Old Face" panose="02020602080505020303" pitchFamily="18" charset="0"/>
              </a:rPr>
              <a:t>Euclid introduced a new standard with his definitions and axioms.</a:t>
            </a:r>
          </a:p>
          <a:p>
            <a:pPr marL="0" indent="0">
              <a:buNone/>
            </a:pPr>
            <a:endParaRPr lang="en-GB" sz="2200" dirty="0">
              <a:latin typeface="Baskerville Old Face" panose="02020602080505020303" pitchFamily="18" charset="0"/>
            </a:endParaRPr>
          </a:p>
          <a:p>
            <a:endParaRPr lang="en-GB" sz="2200" dirty="0">
              <a:latin typeface="Baskerville Old Face" panose="02020602080505020303" pitchFamily="18" charset="0"/>
            </a:endParaRPr>
          </a:p>
          <a:p>
            <a:endParaRPr lang="en-GB" sz="2200" dirty="0">
              <a:latin typeface="Baskerville Old Face" panose="02020602080505020303" pitchFamily="18" charset="0"/>
            </a:endParaRPr>
          </a:p>
        </p:txBody>
      </p:sp>
      <p:pic>
        <p:nvPicPr>
          <p:cNvPr id="5" name="Picture 4" descr="Diagram, engineering drawing, schematic&#10;&#10;Description automatically generated">
            <a:extLst>
              <a:ext uri="{FF2B5EF4-FFF2-40B4-BE49-F238E27FC236}">
                <a16:creationId xmlns:a16="http://schemas.microsoft.com/office/drawing/2014/main" id="{4924CE80-D830-455D-BC05-142FD24220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0184" y="676656"/>
            <a:ext cx="2628900" cy="2609850"/>
          </a:xfrm>
          <a:prstGeom prst="rect">
            <a:avLst/>
          </a:prstGeom>
        </p:spPr>
      </p:pic>
    </p:spTree>
    <p:extLst>
      <p:ext uri="{BB962C8B-B14F-4D97-AF65-F5344CB8AC3E}">
        <p14:creationId xmlns:p14="http://schemas.microsoft.com/office/powerpoint/2010/main" val="13242395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500"/>
                                        <p:tgtEl>
                                          <p:spTgt spid="3">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500"/>
                                        <p:tgtEl>
                                          <p:spTgt spid="3">
                                            <p:txEl>
                                              <p:pRg st="9" end="9"/>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
                                            <p:txEl>
                                              <p:pRg st="10" end="10"/>
                                            </p:txEl>
                                          </p:spTgt>
                                        </p:tgtEl>
                                        <p:attrNameLst>
                                          <p:attrName>style.visibility</p:attrName>
                                        </p:attrNameLst>
                                      </p:cBhvr>
                                      <p:to>
                                        <p:strVal val="visible"/>
                                      </p:to>
                                    </p:set>
                                    <p:animEffect transition="in" filter="fade">
                                      <p:cBhvr>
                                        <p:cTn id="54" dur="500"/>
                                        <p:tgtEl>
                                          <p:spTgt spid="3">
                                            <p:txEl>
                                              <p:pRg st="10" end="1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fade">
                                      <p:cBhvr>
                                        <p:cTn id="59"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20366137-3DBB-4912-98D5-6727020207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a:extLst>
              <a:ext uri="{FF2B5EF4-FFF2-40B4-BE49-F238E27FC236}">
                <a16:creationId xmlns:a16="http://schemas.microsoft.com/office/drawing/2014/main" id="{5D28D1CE-5BF4-45B7-8D6D-B31A319807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775791" cy="685799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AC8DF0-3CC5-42E0-9379-D8934DED0D98}"/>
              </a:ext>
            </a:extLst>
          </p:cNvPr>
          <p:cNvSpPr>
            <a:spLocks noGrp="1"/>
          </p:cNvSpPr>
          <p:nvPr>
            <p:ph type="title"/>
          </p:nvPr>
        </p:nvSpPr>
        <p:spPr>
          <a:xfrm>
            <a:off x="773526" y="685801"/>
            <a:ext cx="3228738" cy="1454709"/>
          </a:xfrm>
        </p:spPr>
        <p:txBody>
          <a:bodyPr anchor="b">
            <a:normAutofit/>
          </a:bodyPr>
          <a:lstStyle/>
          <a:p>
            <a:pPr algn="ctr"/>
            <a:r>
              <a:rPr lang="en-GB" sz="2800">
                <a:solidFill>
                  <a:srgbClr val="595959"/>
                </a:solidFill>
                <a:latin typeface="Baskerville Old Face" panose="02020602080505020303" pitchFamily="18" charset="0"/>
              </a:rPr>
              <a:t>Geometric reasoning: an example</a:t>
            </a:r>
          </a:p>
        </p:txBody>
      </p:sp>
      <p:sp>
        <p:nvSpPr>
          <p:cNvPr id="1030" name="Content Placeholder 1029">
            <a:extLst>
              <a:ext uri="{FF2B5EF4-FFF2-40B4-BE49-F238E27FC236}">
                <a16:creationId xmlns:a16="http://schemas.microsoft.com/office/drawing/2014/main" id="{28B3E0B0-609E-4C83-9422-46632F637BEF}"/>
              </a:ext>
            </a:extLst>
          </p:cNvPr>
          <p:cNvSpPr>
            <a:spLocks noGrp="1"/>
          </p:cNvSpPr>
          <p:nvPr>
            <p:ph idx="1"/>
          </p:nvPr>
        </p:nvSpPr>
        <p:spPr>
          <a:xfrm>
            <a:off x="773526" y="2427382"/>
            <a:ext cx="3228738" cy="3681023"/>
          </a:xfrm>
        </p:spPr>
        <p:txBody>
          <a:bodyPr anchor="t">
            <a:normAutofit/>
          </a:bodyPr>
          <a:lstStyle/>
          <a:p>
            <a:pPr algn="ctr"/>
            <a:r>
              <a:rPr lang="en-US" sz="2000" dirty="0">
                <a:solidFill>
                  <a:srgbClr val="595959"/>
                </a:solidFill>
                <a:latin typeface="Baskerville Old Face" panose="02020602080505020303" pitchFamily="18" charset="0"/>
              </a:rPr>
              <a:t>Elements can be found in the Nine Chapters of the Mathematical Arts.</a:t>
            </a:r>
          </a:p>
          <a:p>
            <a:pPr algn="ctr"/>
            <a:r>
              <a:rPr lang="en-US" sz="2000" dirty="0">
                <a:solidFill>
                  <a:srgbClr val="595959"/>
                </a:solidFill>
                <a:latin typeface="Baskerville Old Face" panose="02020602080505020303" pitchFamily="18" charset="0"/>
              </a:rPr>
              <a:t>Various propositions from Euclid’s Elements.</a:t>
            </a:r>
          </a:p>
          <a:p>
            <a:pPr marL="0" indent="0" algn="ctr">
              <a:buNone/>
            </a:pPr>
            <a:r>
              <a:rPr lang="en-US" sz="2000" dirty="0">
                <a:solidFill>
                  <a:srgbClr val="595959"/>
                </a:solidFill>
                <a:latin typeface="Baskerville Old Face" panose="02020602080505020303" pitchFamily="18" charset="0"/>
              </a:rPr>
              <a:t>This symbolism would have been completely alien to the Greeks however and was never used in their work.</a:t>
            </a:r>
          </a:p>
        </p:txBody>
      </p:sp>
      <p:pic>
        <p:nvPicPr>
          <p:cNvPr id="3" name="Picture 2" descr="Completing the square - Wikipedia">
            <a:extLst>
              <a:ext uri="{FF2B5EF4-FFF2-40B4-BE49-F238E27FC236}">
                <a16:creationId xmlns:a16="http://schemas.microsoft.com/office/drawing/2014/main" id="{B8D09DB5-D886-47B8-9E8F-BB55EAC9343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366437" y="203662"/>
            <a:ext cx="2144849" cy="64506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A Geometrical Approach to Completing the Square">
            <a:extLst>
              <a:ext uri="{FF2B5EF4-FFF2-40B4-BE49-F238E27FC236}">
                <a16:creationId xmlns:a16="http://schemas.microsoft.com/office/drawing/2014/main" id="{0F66C603-0503-45C9-99F3-1AB8B0812B7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612" r="5135" b="-1"/>
          <a:stretch/>
        </p:blipFill>
        <p:spPr bwMode="auto">
          <a:xfrm>
            <a:off x="8300688" y="1894199"/>
            <a:ext cx="2953135" cy="306960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C01C569-0B74-4222-84EE-EDC24CEB3A06}"/>
              </a:ext>
            </a:extLst>
          </p:cNvPr>
          <p:cNvSpPr txBox="1"/>
          <p:nvPr/>
        </p:nvSpPr>
        <p:spPr>
          <a:xfrm>
            <a:off x="8681841" y="1089989"/>
            <a:ext cx="2339603" cy="646331"/>
          </a:xfrm>
          <a:prstGeom prst="rect">
            <a:avLst/>
          </a:prstGeom>
          <a:noFill/>
        </p:spPr>
        <p:txBody>
          <a:bodyPr wrap="square" rtlCol="0">
            <a:spAutoFit/>
          </a:bodyPr>
          <a:lstStyle/>
          <a:p>
            <a:r>
              <a:rPr lang="en-US" sz="1800" dirty="0">
                <a:solidFill>
                  <a:srgbClr val="595959"/>
                </a:solidFill>
                <a:latin typeface="Baskerville Old Face" panose="02020602080505020303" pitchFamily="18" charset="0"/>
              </a:rPr>
              <a:t>(x + 5)</a:t>
            </a:r>
            <a:r>
              <a:rPr lang="en-US" sz="1800" baseline="30000" dirty="0">
                <a:solidFill>
                  <a:srgbClr val="595959"/>
                </a:solidFill>
                <a:latin typeface="Baskerville Old Face" panose="02020602080505020303" pitchFamily="18" charset="0"/>
              </a:rPr>
              <a:t>2 </a:t>
            </a:r>
            <a:r>
              <a:rPr lang="en-US" sz="1800" dirty="0">
                <a:solidFill>
                  <a:srgbClr val="595959"/>
                </a:solidFill>
                <a:latin typeface="Baskerville Old Face" panose="02020602080505020303" pitchFamily="18" charset="0"/>
              </a:rPr>
              <a:t>= x</a:t>
            </a:r>
            <a:r>
              <a:rPr lang="en-US" sz="1800" baseline="30000" dirty="0">
                <a:solidFill>
                  <a:srgbClr val="595959"/>
                </a:solidFill>
                <a:latin typeface="Baskerville Old Face" panose="02020602080505020303" pitchFamily="18" charset="0"/>
              </a:rPr>
              <a:t>2</a:t>
            </a:r>
            <a:r>
              <a:rPr lang="en-US" sz="1800" dirty="0">
                <a:solidFill>
                  <a:srgbClr val="595959"/>
                </a:solidFill>
                <a:latin typeface="Baskerville Old Face" panose="02020602080505020303" pitchFamily="18" charset="0"/>
              </a:rPr>
              <a:t> +10x + 25</a:t>
            </a:r>
          </a:p>
          <a:p>
            <a:endParaRPr lang="en-GB" dirty="0"/>
          </a:p>
        </p:txBody>
      </p:sp>
    </p:spTree>
    <p:extLst>
      <p:ext uri="{BB962C8B-B14F-4D97-AF65-F5344CB8AC3E}">
        <p14:creationId xmlns:p14="http://schemas.microsoft.com/office/powerpoint/2010/main" val="36308497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030">
                                            <p:txEl>
                                              <p:pRg st="0" end="0"/>
                                            </p:txEl>
                                          </p:spTgt>
                                        </p:tgtEl>
                                        <p:attrNameLst>
                                          <p:attrName>style.visibility</p:attrName>
                                        </p:attrNameLst>
                                      </p:cBhvr>
                                      <p:to>
                                        <p:strVal val="visible"/>
                                      </p:to>
                                    </p:set>
                                    <p:animEffect transition="in" filter="barn(inVertical)">
                                      <p:cBhvr>
                                        <p:cTn id="14" dur="500"/>
                                        <p:tgtEl>
                                          <p:spTgt spid="1030">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030">
                                            <p:txEl>
                                              <p:pRg st="1" end="1"/>
                                            </p:txEl>
                                          </p:spTgt>
                                        </p:tgtEl>
                                        <p:attrNameLst>
                                          <p:attrName>style.visibility</p:attrName>
                                        </p:attrNameLst>
                                      </p:cBhvr>
                                      <p:to>
                                        <p:strVal val="visible"/>
                                      </p:to>
                                    </p:set>
                                    <p:animEffect transition="in" filter="barn(inVertical)">
                                      <p:cBhvr>
                                        <p:cTn id="19" dur="500"/>
                                        <p:tgtEl>
                                          <p:spTgt spid="1030">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030">
                                            <p:txEl>
                                              <p:pRg st="2" end="2"/>
                                            </p:txEl>
                                          </p:spTgt>
                                        </p:tgtEl>
                                        <p:attrNameLst>
                                          <p:attrName>style.visibility</p:attrName>
                                        </p:attrNameLst>
                                      </p:cBhvr>
                                      <p:to>
                                        <p:strVal val="visible"/>
                                      </p:to>
                                    </p:set>
                                    <p:animEffect transition="in" filter="barn(inVertical)">
                                      <p:cBhvr>
                                        <p:cTn id="24" dur="500"/>
                                        <p:tgtEl>
                                          <p:spTgt spid="1030">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026"/>
                                        </p:tgtEl>
                                        <p:attrNameLst>
                                          <p:attrName>style.visibility</p:attrName>
                                        </p:attrNameLst>
                                      </p:cBhvr>
                                      <p:to>
                                        <p:strVal val="visible"/>
                                      </p:to>
                                    </p:set>
                                    <p:animEffect transition="in" filter="barn(inVertical)">
                                      <p:cBhvr>
                                        <p:cTn id="2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30"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2038</Words>
  <Application>Microsoft Office PowerPoint</Application>
  <PresentationFormat>Widescreen</PresentationFormat>
  <Paragraphs>154</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Baskerville Old Face</vt:lpstr>
      <vt:lpstr>Calibri</vt:lpstr>
      <vt:lpstr>Calibri Light</vt:lpstr>
      <vt:lpstr>Cambria Math</vt:lpstr>
      <vt:lpstr>Helvetica</vt:lpstr>
      <vt:lpstr>Times New Roman</vt:lpstr>
      <vt:lpstr>Office Theme</vt:lpstr>
      <vt:lpstr>A Brief History and Philosophy of Islamic Algebra</vt:lpstr>
      <vt:lpstr>Why History as a Mathematician?</vt:lpstr>
      <vt:lpstr>Modern Mathematical Thought</vt:lpstr>
      <vt:lpstr>What defines algebra?: A Brainstorm</vt:lpstr>
      <vt:lpstr>Stages of Classical Algebra</vt:lpstr>
      <vt:lpstr>Algebraic Notation</vt:lpstr>
      <vt:lpstr>Beginnings of algebraic thinking</vt:lpstr>
      <vt:lpstr>Euclid and his Elements</vt:lpstr>
      <vt:lpstr>Geometric reasoning: an example</vt:lpstr>
      <vt:lpstr>Diophantus</vt:lpstr>
      <vt:lpstr>Diophantus: a note on notation</vt:lpstr>
      <vt:lpstr>Brahmagupta</vt:lpstr>
      <vt:lpstr>Islamic Science</vt:lpstr>
      <vt:lpstr>PowerPoint Presentation</vt:lpstr>
      <vt:lpstr>House of Wisdom</vt:lpstr>
      <vt:lpstr>Perfect conditions for the House of Wisdom</vt:lpstr>
      <vt:lpstr>Tolerance and diversity</vt:lpstr>
      <vt:lpstr>Al-Khwarizmi</vt:lpstr>
      <vt:lpstr>Al-Jabr and algebra</vt:lpstr>
      <vt:lpstr>Classification on Linear and Quadratic Equations</vt:lpstr>
      <vt:lpstr>Translations and expansions  </vt:lpstr>
      <vt:lpstr>Cubic and the Algebraic Beyond</vt:lpstr>
      <vt:lpstr>Introspective Look at Academia</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2021-10-26T14:57:21Z</dcterms:created>
  <dcterms:modified xsi:type="dcterms:W3CDTF">2021-11-01T14:34:07Z</dcterms:modified>
</cp:coreProperties>
</file>