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8" r:id="rId2"/>
    <p:sldId id="292" r:id="rId3"/>
    <p:sldId id="259" r:id="rId4"/>
    <p:sldId id="260" r:id="rId5"/>
    <p:sldId id="261" r:id="rId6"/>
    <p:sldId id="275" r:id="rId7"/>
    <p:sldId id="276" r:id="rId8"/>
    <p:sldId id="262" r:id="rId9"/>
    <p:sldId id="277" r:id="rId10"/>
    <p:sldId id="263" r:id="rId11"/>
    <p:sldId id="265" r:id="rId12"/>
    <p:sldId id="282" r:id="rId13"/>
    <p:sldId id="278" r:id="rId14"/>
    <p:sldId id="279" r:id="rId15"/>
    <p:sldId id="280" r:id="rId16"/>
    <p:sldId id="266" r:id="rId17"/>
    <p:sldId id="283" r:id="rId18"/>
    <p:sldId id="284" r:id="rId19"/>
    <p:sldId id="285" r:id="rId20"/>
    <p:sldId id="267" r:id="rId21"/>
    <p:sldId id="287" r:id="rId22"/>
    <p:sldId id="269" r:id="rId23"/>
    <p:sldId id="288" r:id="rId24"/>
    <p:sldId id="289" r:id="rId25"/>
    <p:sldId id="290" r:id="rId26"/>
    <p:sldId id="270" r:id="rId27"/>
    <p:sldId id="291" r:id="rId28"/>
    <p:sldId id="293" r:id="rId29"/>
    <p:sldId id="264" r:id="rId30"/>
    <p:sldId id="271" r:id="rId31"/>
    <p:sldId id="272" r:id="rId32"/>
    <p:sldId id="273" r:id="rId33"/>
    <p:sldId id="27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Borghi" initials="SB" lastIdx="1" clrIdx="0">
    <p:extLst>
      <p:ext uri="{19B8F6BF-5375-455C-9EA6-DF929625EA0E}">
        <p15:presenceInfo xmlns:p15="http://schemas.microsoft.com/office/powerpoint/2012/main" userId="Sara Borgh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8" autoAdjust="0"/>
    <p:restoredTop sz="85696" autoAdjust="0"/>
  </p:normalViewPr>
  <p:slideViewPr>
    <p:cSldViewPr snapToGrid="0">
      <p:cViewPr varScale="1">
        <p:scale>
          <a:sx n="73" d="100"/>
          <a:sy n="73"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8/24/2021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6117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Matter</a:t>
            </a:r>
          </a:p>
          <a:p>
            <a:pPr marL="171450" indent="-171450">
              <a:buFont typeface="Arial" panose="020B0604020202020204" pitchFamily="34" charset="0"/>
              <a:buChar char="•"/>
            </a:pPr>
            <a:r>
              <a:rPr lang="en-US" dirty="0"/>
              <a:t>Phase</a:t>
            </a:r>
          </a:p>
          <a:p>
            <a:pPr marL="171450" indent="-171450">
              <a:buFont typeface="Arial" panose="020B0604020202020204" pitchFamily="34" charset="0"/>
              <a:buChar char="•"/>
            </a:pPr>
            <a:r>
              <a:rPr lang="en-US" dirty="0"/>
              <a:t>Bonding</a:t>
            </a:r>
          </a:p>
          <a:p>
            <a:pPr marL="171450" indent="-171450">
              <a:buFont typeface="Arial" panose="020B0604020202020204" pitchFamily="34" charset="0"/>
              <a:buChar char="•"/>
            </a:pPr>
            <a:r>
              <a:rPr lang="en-US" dirty="0"/>
              <a:t>Energy</a:t>
            </a:r>
          </a:p>
          <a:p>
            <a:pPr marL="171450" indent="-171450">
              <a:buFont typeface="Arial" panose="020B0604020202020204" pitchFamily="34" charset="0"/>
              <a:buChar char="•"/>
            </a:pPr>
            <a:r>
              <a:rPr lang="en-US" dirty="0"/>
              <a:t>Reaction</a:t>
            </a:r>
          </a:p>
          <a:p>
            <a:pPr marL="171450" indent="-171450">
              <a:buFont typeface="Arial" panose="020B0604020202020204" pitchFamily="34" charset="0"/>
              <a:buChar char="•"/>
            </a:pPr>
            <a:r>
              <a:rPr lang="en-US" dirty="0"/>
              <a:t>Ions and salts</a:t>
            </a:r>
          </a:p>
          <a:p>
            <a:pPr marL="171450" indent="-171450">
              <a:buFont typeface="Arial" panose="020B0604020202020204" pitchFamily="34" charset="0"/>
              <a:buChar char="•"/>
            </a:pPr>
            <a:r>
              <a:rPr lang="en-US" dirty="0"/>
              <a:t>Acidity and basicity</a:t>
            </a:r>
          </a:p>
          <a:p>
            <a:pPr marL="171450" indent="-171450">
              <a:buFont typeface="Arial" panose="020B0604020202020204" pitchFamily="34" charset="0"/>
              <a:buChar char="•"/>
            </a:pPr>
            <a:r>
              <a:rPr lang="en-US" dirty="0"/>
              <a:t>Redox</a:t>
            </a:r>
          </a:p>
          <a:p>
            <a:pPr marL="171450" indent="-171450">
              <a:buFont typeface="Arial" panose="020B0604020202020204" pitchFamily="34" charset="0"/>
              <a:buChar char="•"/>
            </a:pPr>
            <a:r>
              <a:rPr lang="en-US" dirty="0"/>
              <a:t>Equilibrium</a:t>
            </a:r>
          </a:p>
          <a:p>
            <a:pPr marL="171450" indent="-171450">
              <a:buFont typeface="Arial" panose="020B0604020202020204" pitchFamily="34" charset="0"/>
              <a:buChar char="•"/>
            </a:pPr>
            <a:r>
              <a:rPr lang="en-US" dirty="0"/>
              <a:t>Chemical laws</a:t>
            </a:r>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1575655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73984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Subdisciplines</a:t>
            </a:r>
          </a:p>
          <a:p>
            <a:pPr marL="171450" indent="-171450">
              <a:buFont typeface="Arial" panose="020B0604020202020204" pitchFamily="34" charset="0"/>
              <a:buChar char="•"/>
            </a:pPr>
            <a:r>
              <a:rPr lang="en-US" dirty="0"/>
              <a:t>Industry</a:t>
            </a:r>
          </a:p>
        </p:txBody>
      </p:sp>
      <p:sp>
        <p:nvSpPr>
          <p:cNvPr id="4" name="Slide Number Placeholder 3"/>
          <p:cNvSpPr>
            <a:spLocks noGrp="1"/>
          </p:cNvSpPr>
          <p:nvPr>
            <p:ph type="sldNum" sz="quarter" idx="10"/>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1967218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0746DE6-3336-457D-A091-FA20AC1C536E}" type="slidenum">
              <a:rPr lang="en-US" smtClean="0"/>
              <a:t>21</a:t>
            </a:fld>
            <a:endParaRPr lang="en-US"/>
          </a:p>
        </p:txBody>
      </p:sp>
    </p:spTree>
    <p:extLst>
      <p:ext uri="{BB962C8B-B14F-4D97-AF65-F5344CB8AC3E}">
        <p14:creationId xmlns:p14="http://schemas.microsoft.com/office/powerpoint/2010/main" val="125701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Subdisciplines</a:t>
            </a:r>
          </a:p>
          <a:p>
            <a:pPr marL="171450" indent="-171450">
              <a:buFont typeface="Arial" panose="020B0604020202020204" pitchFamily="34" charset="0"/>
              <a:buChar char="•"/>
            </a:pPr>
            <a:r>
              <a:rPr lang="en-US" dirty="0"/>
              <a:t>Industry</a:t>
            </a:r>
          </a:p>
        </p:txBody>
      </p:sp>
      <p:sp>
        <p:nvSpPr>
          <p:cNvPr id="4" name="Slide Number Placeholder 3"/>
          <p:cNvSpPr>
            <a:spLocks noGrp="1"/>
          </p:cNvSpPr>
          <p:nvPr>
            <p:ph type="sldNum" sz="quarter" idx="10"/>
          </p:nvPr>
        </p:nvSpPr>
        <p:spPr/>
        <p:txBody>
          <a:bodyPr/>
          <a:lstStyle/>
          <a:p>
            <a:fld id="{E0746DE6-3336-457D-A091-FA20AC1C536E}" type="slidenum">
              <a:rPr lang="en-US" smtClean="0"/>
              <a:t>22</a:t>
            </a:fld>
            <a:endParaRPr lang="en-US"/>
          </a:p>
        </p:txBody>
      </p:sp>
    </p:spTree>
    <p:extLst>
      <p:ext uri="{BB962C8B-B14F-4D97-AF65-F5344CB8AC3E}">
        <p14:creationId xmlns:p14="http://schemas.microsoft.com/office/powerpoint/2010/main" val="333731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0746DE6-3336-457D-A091-FA20AC1C536E}" type="slidenum">
              <a:rPr lang="en-US" smtClean="0"/>
              <a:t>24</a:t>
            </a:fld>
            <a:endParaRPr lang="en-US"/>
          </a:p>
        </p:txBody>
      </p:sp>
    </p:spTree>
    <p:extLst>
      <p:ext uri="{BB962C8B-B14F-4D97-AF65-F5344CB8AC3E}">
        <p14:creationId xmlns:p14="http://schemas.microsoft.com/office/powerpoint/2010/main" val="208070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Subdisciplines</a:t>
            </a:r>
          </a:p>
          <a:p>
            <a:pPr marL="171450" indent="-171450">
              <a:buFont typeface="Arial" panose="020B0604020202020204" pitchFamily="34" charset="0"/>
              <a:buChar char="•"/>
            </a:pPr>
            <a:r>
              <a:rPr lang="en-US" dirty="0"/>
              <a:t>Industry</a:t>
            </a:r>
          </a:p>
        </p:txBody>
      </p:sp>
      <p:sp>
        <p:nvSpPr>
          <p:cNvPr id="4" name="Slide Number Placeholder 3"/>
          <p:cNvSpPr>
            <a:spLocks noGrp="1"/>
          </p:cNvSpPr>
          <p:nvPr>
            <p:ph type="sldNum" sz="quarter" idx="10"/>
          </p:nvPr>
        </p:nvSpPr>
        <p:spPr/>
        <p:txBody>
          <a:bodyPr/>
          <a:lstStyle/>
          <a:p>
            <a:fld id="{E0746DE6-3336-457D-A091-FA20AC1C536E}" type="slidenum">
              <a:rPr lang="en-US" smtClean="0"/>
              <a:t>26</a:t>
            </a:fld>
            <a:endParaRPr lang="en-US"/>
          </a:p>
        </p:txBody>
      </p:sp>
    </p:spTree>
    <p:extLst>
      <p:ext uri="{BB962C8B-B14F-4D97-AF65-F5344CB8AC3E}">
        <p14:creationId xmlns:p14="http://schemas.microsoft.com/office/powerpoint/2010/main" val="115627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0746DE6-3336-457D-A091-FA20AC1C536E}" type="slidenum">
              <a:rPr lang="en-US" smtClean="0"/>
              <a:t>27</a:t>
            </a:fld>
            <a:endParaRPr lang="en-US"/>
          </a:p>
        </p:txBody>
      </p:sp>
    </p:spTree>
    <p:extLst>
      <p:ext uri="{BB962C8B-B14F-4D97-AF65-F5344CB8AC3E}">
        <p14:creationId xmlns:p14="http://schemas.microsoft.com/office/powerpoint/2010/main" val="2483116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0746DE6-3336-457D-A091-FA20AC1C536E}" type="slidenum">
              <a:rPr lang="en-US" smtClean="0"/>
              <a:t>29</a:t>
            </a:fld>
            <a:endParaRPr lang="en-US"/>
          </a:p>
        </p:txBody>
      </p:sp>
    </p:spTree>
    <p:extLst>
      <p:ext uri="{BB962C8B-B14F-4D97-AF65-F5344CB8AC3E}">
        <p14:creationId xmlns:p14="http://schemas.microsoft.com/office/powerpoint/2010/main" val="1244038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0746DE6-3336-457D-A091-FA20AC1C536E}" type="slidenum">
              <a:rPr lang="en-US" smtClean="0"/>
              <a:t>30</a:t>
            </a:fld>
            <a:endParaRPr lang="en-US"/>
          </a:p>
        </p:txBody>
      </p:sp>
    </p:spTree>
    <p:extLst>
      <p:ext uri="{BB962C8B-B14F-4D97-AF65-F5344CB8AC3E}">
        <p14:creationId xmlns:p14="http://schemas.microsoft.com/office/powerpoint/2010/main" val="1286199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0746DE6-3336-457D-A091-FA20AC1C536E}" type="slidenum">
              <a:rPr lang="en-US" smtClean="0"/>
              <a:t>31</a:t>
            </a:fld>
            <a:endParaRPr lang="en-US"/>
          </a:p>
        </p:txBody>
      </p:sp>
    </p:spTree>
    <p:extLst>
      <p:ext uri="{BB962C8B-B14F-4D97-AF65-F5344CB8AC3E}">
        <p14:creationId xmlns:p14="http://schemas.microsoft.com/office/powerpoint/2010/main" val="3027083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Of definition</a:t>
            </a:r>
          </a:p>
          <a:p>
            <a:pPr marL="171450" indent="-171450">
              <a:buFont typeface="Arial" panose="020B0604020202020204" pitchFamily="34" charset="0"/>
              <a:buChar char="•"/>
            </a:pPr>
            <a:r>
              <a:rPr lang="en-US" dirty="0"/>
              <a:t>Of discipline</a:t>
            </a:r>
          </a:p>
        </p:txBody>
      </p:sp>
      <p:sp>
        <p:nvSpPr>
          <p:cNvPr id="4" name="Slide Number Placeholder 3"/>
          <p:cNvSpPr>
            <a:spLocks noGrp="1"/>
          </p:cNvSpPr>
          <p:nvPr>
            <p:ph type="sldNum" sz="quarter" idx="10"/>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430584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0746DE6-3336-457D-A091-FA20AC1C536E}" type="slidenum">
              <a:rPr lang="en-US" smtClean="0"/>
              <a:t>32</a:t>
            </a:fld>
            <a:endParaRPr lang="en-US"/>
          </a:p>
        </p:txBody>
      </p:sp>
    </p:spTree>
    <p:extLst>
      <p:ext uri="{BB962C8B-B14F-4D97-AF65-F5344CB8AC3E}">
        <p14:creationId xmlns:p14="http://schemas.microsoft.com/office/powerpoint/2010/main" val="436032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0746DE6-3336-457D-A091-FA20AC1C536E}" type="slidenum">
              <a:rPr lang="en-US" smtClean="0"/>
              <a:t>33</a:t>
            </a:fld>
            <a:endParaRPr lang="en-US"/>
          </a:p>
        </p:txBody>
      </p:sp>
    </p:spTree>
    <p:extLst>
      <p:ext uri="{BB962C8B-B14F-4D97-AF65-F5344CB8AC3E}">
        <p14:creationId xmlns:p14="http://schemas.microsoft.com/office/powerpoint/2010/main" val="363060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Subdisciplines</a:t>
            </a:r>
          </a:p>
          <a:p>
            <a:pPr marL="171450" indent="-171450">
              <a:buFont typeface="Arial" panose="020B0604020202020204" pitchFamily="34" charset="0"/>
              <a:buChar char="•"/>
            </a:pPr>
            <a:r>
              <a:rPr lang="en-US" dirty="0"/>
              <a:t>Industry</a:t>
            </a:r>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311096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Subdisciplines</a:t>
            </a:r>
          </a:p>
          <a:p>
            <a:pPr marL="171450" indent="-171450">
              <a:buFont typeface="Arial" panose="020B0604020202020204" pitchFamily="34" charset="0"/>
              <a:buChar char="•"/>
            </a:pPr>
            <a:r>
              <a:rPr lang="en-US" dirty="0"/>
              <a:t>Industry</a:t>
            </a:r>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110056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237757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Subdisciplines</a:t>
            </a:r>
          </a:p>
          <a:p>
            <a:pPr marL="171450" indent="-171450">
              <a:buFont typeface="Arial" panose="020B0604020202020204" pitchFamily="34" charset="0"/>
              <a:buChar char="•"/>
            </a:pPr>
            <a:r>
              <a:rPr lang="en-US" dirty="0"/>
              <a:t>Industry</a:t>
            </a:r>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360049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713072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1100630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Subdisciplines</a:t>
            </a:r>
          </a:p>
          <a:p>
            <a:pPr marL="171450" indent="-171450">
              <a:buFont typeface="Arial" panose="020B0604020202020204" pitchFamily="34" charset="0"/>
              <a:buChar char="•"/>
            </a:pPr>
            <a:r>
              <a:rPr lang="en-US" dirty="0"/>
              <a:t>Industry</a:t>
            </a:r>
          </a:p>
        </p:txBody>
      </p:sp>
      <p:sp>
        <p:nvSpPr>
          <p:cNvPr id="4" name="Slide Number Placeholder 3"/>
          <p:cNvSpPr>
            <a:spLocks noGrp="1"/>
          </p:cNvSpPr>
          <p:nvPr>
            <p:ph type="sldNum" sz="quarter" idx="10"/>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2384160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12D574-25AB-4ED9-A06D-4279CBFE7127}" type="datetimeFigureOut">
              <a:rPr lang="en-US" smtClean="0"/>
              <a:t>8/24/2021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7FBE95E-9360-4856-B5BA-33A9034977AE}"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36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351879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37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53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164227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889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710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012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49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8656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29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12D574-25AB-4ED9-A06D-4279CBFE7127}"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239274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12D574-25AB-4ED9-A06D-4279CBFE7127}"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BE95E-9360-4856-B5BA-33A9034977AE}"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42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12D574-25AB-4ED9-A06D-4279CBFE7127}"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97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2D574-25AB-4ED9-A06D-4279CBFE7127}"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315388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9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174607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12D574-25AB-4ED9-A06D-4279CBFE7127}" type="datetimeFigureOut">
              <a:rPr lang="en-US" smtClean="0"/>
              <a:t>8/24/2021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FBE95E-9360-4856-B5BA-33A9034977AE}" type="slidenum">
              <a:rPr lang="en-US" smtClean="0"/>
              <a:t>‹#›</a:t>
            </a:fld>
            <a:endParaRPr lang="en-US"/>
          </a:p>
        </p:txBody>
      </p:sp>
    </p:spTree>
    <p:extLst>
      <p:ext uri="{BB962C8B-B14F-4D97-AF65-F5344CB8AC3E}">
        <p14:creationId xmlns:p14="http://schemas.microsoft.com/office/powerpoint/2010/main" val="11223472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2.jpe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6E2E74-06CA-4173-B7B0-204D27B1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6970E1C9-C9F9-481F-894F-6978A15CF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201" y="965200"/>
            <a:ext cx="10286108" cy="4927600"/>
          </a:xfrm>
          <a:prstGeom prst="rect">
            <a:avLst/>
          </a:prstGeom>
          <a:solidFill>
            <a:schemeClr val="bg1">
              <a:lumMod val="95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95FB36-9688-49FD-8F26-AD607176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347" y="1129284"/>
            <a:ext cx="9957816" cy="45994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67543" y="1588168"/>
            <a:ext cx="9149156" cy="2644719"/>
          </a:xfrm>
        </p:spPr>
        <p:txBody>
          <a:bodyPr anchor="ctr">
            <a:normAutofit/>
          </a:bodyPr>
          <a:lstStyle/>
          <a:p>
            <a:r>
              <a:rPr lang="en-US" sz="4800" dirty="0"/>
              <a:t>Organic Named Reactions and Social Challenges</a:t>
            </a:r>
          </a:p>
        </p:txBody>
      </p:sp>
      <p:sp>
        <p:nvSpPr>
          <p:cNvPr id="3" name="Content Placeholder 2"/>
          <p:cNvSpPr>
            <a:spLocks noGrp="1"/>
          </p:cNvSpPr>
          <p:nvPr>
            <p:ph type="subTitle" idx="1"/>
          </p:nvPr>
        </p:nvSpPr>
        <p:spPr>
          <a:xfrm>
            <a:off x="1567543" y="3960430"/>
            <a:ext cx="9149156" cy="1309402"/>
          </a:xfrm>
        </p:spPr>
        <p:txBody>
          <a:bodyPr>
            <a:normAutofit fontScale="92500" lnSpcReduction="20000"/>
          </a:bodyPr>
          <a:lstStyle/>
          <a:p>
            <a:pPr>
              <a:lnSpc>
                <a:spcPct val="150000"/>
              </a:lnSpc>
            </a:pPr>
            <a:r>
              <a:rPr lang="en-US" sz="3200" dirty="0"/>
              <a:t>The Role of British and European Women Organic Chemists before, during and after WWI</a:t>
            </a:r>
            <a:endParaRPr sz="3200" dirty="0"/>
          </a:p>
        </p:txBody>
      </p:sp>
      <p:cxnSp>
        <p:nvCxnSpPr>
          <p:cNvPr id="15" name="Straight Connector 14">
            <a:extLst>
              <a:ext uri="{FF2B5EF4-FFF2-40B4-BE49-F238E27FC236}">
                <a16:creationId xmlns:a16="http://schemas.microsoft.com/office/drawing/2014/main" id="{DE8DFF79-735F-44E8-8B9C-D1F28BED79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4663440"/>
            <a:ext cx="1828800" cy="0"/>
          </a:xfrm>
          <a:prstGeom prst="line">
            <a:avLst/>
          </a:prstGeom>
          <a:ln w="158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3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fontScale="90000"/>
          </a:bodyPr>
          <a:lstStyle/>
          <a:p>
            <a:r>
              <a:rPr lang="en-US" sz="4400" dirty="0">
                <a:solidFill>
                  <a:schemeClr val="tx1"/>
                </a:solidFill>
              </a:rPr>
              <a:t>Women as Researchers and Academics in Man’s World</a:t>
            </a:r>
            <a:endParaRPr lang="en-US" dirty="0">
              <a:solidFill>
                <a:schemeClr val="tx1"/>
              </a:solidFill>
            </a:endParaRP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051" y="1408649"/>
            <a:ext cx="5989317" cy="4040702"/>
          </a:xfrm>
        </p:spPr>
        <p:txBody>
          <a:bodyPr anchor="ctr">
            <a:normAutofit fontScale="92500"/>
          </a:bodyPr>
          <a:lstStyle/>
          <a:p>
            <a:pPr algn="just">
              <a:lnSpc>
                <a:spcPct val="150000"/>
              </a:lnSpc>
            </a:pPr>
            <a:r>
              <a:rPr lang="en-US" sz="2000" dirty="0">
                <a:solidFill>
                  <a:schemeClr val="tx1"/>
                </a:solidFill>
              </a:rPr>
              <a:t>Women often worked as assistants, earning low salaries or for free. Only wealthy ones could work in research or academia.</a:t>
            </a:r>
          </a:p>
          <a:p>
            <a:pPr algn="just">
              <a:lnSpc>
                <a:spcPct val="150000"/>
              </a:lnSpc>
            </a:pPr>
            <a:r>
              <a:rPr lang="en-US" sz="2000" dirty="0">
                <a:solidFill>
                  <a:schemeClr val="tx1"/>
                </a:solidFill>
              </a:rPr>
              <a:t>They were often overshadowed by male collaborators, who were preferred solely on gender.</a:t>
            </a:r>
          </a:p>
          <a:p>
            <a:pPr algn="just">
              <a:lnSpc>
                <a:spcPct val="150000"/>
              </a:lnSpc>
            </a:pPr>
            <a:r>
              <a:rPr lang="en-US" sz="2000" dirty="0">
                <a:solidFill>
                  <a:schemeClr val="tx1"/>
                </a:solidFill>
              </a:rPr>
              <a:t>They were excluded from many learned societies for years, examples being the Linnean Society (1904), The German Chemical Society (1910), The Chemical Society (1920).</a:t>
            </a:r>
          </a:p>
        </p:txBody>
      </p:sp>
    </p:spTree>
    <p:extLst>
      <p:ext uri="{BB962C8B-B14F-4D97-AF65-F5344CB8AC3E}">
        <p14:creationId xmlns:p14="http://schemas.microsoft.com/office/powerpoint/2010/main" val="414928030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it-IT" sz="4400" dirty="0">
                <a:solidFill>
                  <a:schemeClr val="tx1"/>
                </a:solidFill>
              </a:rPr>
              <a:t>Martha Annie </a:t>
            </a:r>
            <a:r>
              <a:rPr lang="it-IT" sz="4400" dirty="0" err="1">
                <a:solidFill>
                  <a:schemeClr val="tx1"/>
                </a:solidFill>
              </a:rPr>
              <a:t>Whiteley</a:t>
            </a:r>
            <a:endParaRPr lang="en-US" dirty="0">
              <a:solidFill>
                <a:schemeClr val="tx1"/>
              </a:solidFill>
            </a:endParaRP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818949" y="809244"/>
            <a:ext cx="6520005" cy="5239512"/>
          </a:xfrm>
        </p:spPr>
        <p:txBody>
          <a:bodyPr anchor="ctr">
            <a:normAutofit fontScale="25000" lnSpcReduction="20000"/>
          </a:bodyPr>
          <a:lstStyle/>
          <a:p>
            <a:pPr algn="just">
              <a:lnSpc>
                <a:spcPct val="170000"/>
              </a:lnSpc>
            </a:pPr>
            <a:r>
              <a:rPr lang="en-GB" sz="7200" dirty="0">
                <a:ea typeface="Calibri" panose="020F0502020204030204" pitchFamily="34" charset="0"/>
                <a:cs typeface="Times New Roman" panose="02020603050405020304" pitchFamily="18" charset="0"/>
              </a:rPr>
              <a:t>She was b</a:t>
            </a:r>
            <a:r>
              <a:rPr lang="en-GB" sz="7200" dirty="0">
                <a:effectLst/>
                <a:ea typeface="Calibri" panose="020F0502020204030204" pitchFamily="34" charset="0"/>
                <a:cs typeface="Times New Roman" panose="02020603050405020304" pitchFamily="18" charset="0"/>
              </a:rPr>
              <a:t>orn in 1866, obtaining a BSc in Chemistry in 1890 and a doctoral degree in 1902 from Royal Holloway College.</a:t>
            </a:r>
          </a:p>
          <a:p>
            <a:pPr algn="just">
              <a:lnSpc>
                <a:spcPct val="170000"/>
              </a:lnSpc>
            </a:pPr>
            <a:r>
              <a:rPr lang="en-GB" sz="7200" dirty="0">
                <a:solidFill>
                  <a:schemeClr val="tx1"/>
                </a:solidFill>
                <a:cs typeface="Times New Roman" panose="02020603050405020304" pitchFamily="18" charset="0"/>
              </a:rPr>
              <a:t>She worked at the Royal College of Science, although kept her job as a teacher to have a full salary.</a:t>
            </a:r>
          </a:p>
          <a:p>
            <a:pPr algn="just">
              <a:lnSpc>
                <a:spcPct val="170000"/>
              </a:lnSpc>
            </a:pPr>
            <a:r>
              <a:rPr lang="en-GB" sz="7200" dirty="0">
                <a:effectLst/>
                <a:ea typeface="Calibri" panose="020F0502020204030204" pitchFamily="34" charset="0"/>
                <a:cs typeface="Times New Roman" panose="02020603050405020304" pitchFamily="18" charset="0"/>
              </a:rPr>
              <a:t>Martha founded there the Imperial College Women’s Association and improved cloakroom facilities for women.</a:t>
            </a:r>
          </a:p>
          <a:p>
            <a:pPr algn="just">
              <a:lnSpc>
                <a:spcPct val="170000"/>
              </a:lnSpc>
            </a:pPr>
            <a:r>
              <a:rPr lang="en-GB" sz="7200" dirty="0">
                <a:ea typeface="Calibri" panose="020F0502020204030204" pitchFamily="34" charset="0"/>
                <a:cs typeface="Times New Roman" panose="02020603050405020304" pitchFamily="18" charset="0"/>
              </a:rPr>
              <a:t>She s</a:t>
            </a:r>
            <a:r>
              <a:rPr lang="en-GB" sz="7200" dirty="0">
                <a:effectLst/>
                <a:ea typeface="Calibri" panose="020F0502020204030204" pitchFamily="34" charset="0"/>
                <a:cs typeface="Times New Roman" panose="02020603050405020304" pitchFamily="18" charset="0"/>
              </a:rPr>
              <a:t>tudied oximes, their tautomerism and barbiturates.</a:t>
            </a:r>
          </a:p>
          <a:p>
            <a:pPr algn="just">
              <a:lnSpc>
                <a:spcPct val="170000"/>
              </a:lnSpc>
            </a:pPr>
            <a:r>
              <a:rPr lang="en-GB" sz="7200" dirty="0">
                <a:ea typeface="Calibri" panose="020F0502020204030204" pitchFamily="34" charset="0"/>
                <a:cs typeface="Times New Roman" panose="02020603050405020304" pitchFamily="18" charset="0"/>
              </a:rPr>
              <a:t>She participated in the war efforts, creating tear gases and incendiary mixtures (DW being an example).</a:t>
            </a:r>
          </a:p>
          <a:p>
            <a:pPr algn="just">
              <a:lnSpc>
                <a:spcPct val="170000"/>
              </a:lnSpc>
            </a:pPr>
            <a:r>
              <a:rPr lang="en-GB" sz="7200" dirty="0">
                <a:ea typeface="Calibri" panose="020F0502020204030204" pitchFamily="34" charset="0"/>
                <a:cs typeface="Times New Roman" panose="02020603050405020304" pitchFamily="18" charset="0"/>
              </a:rPr>
              <a:t>Martha c</a:t>
            </a:r>
            <a:r>
              <a:rPr lang="en-GB" sz="7200" dirty="0">
                <a:effectLst/>
                <a:ea typeface="Calibri" panose="020F0502020204030204" pitchFamily="34" charset="0"/>
                <a:cs typeface="Times New Roman" panose="02020603050405020304" pitchFamily="18" charset="0"/>
              </a:rPr>
              <a:t>o-authored editions of the </a:t>
            </a:r>
            <a:r>
              <a:rPr lang="en-GB" sz="7200" i="1" dirty="0">
                <a:effectLst/>
                <a:ea typeface="Calibri" panose="020F0502020204030204" pitchFamily="34" charset="0"/>
                <a:cs typeface="Times New Roman" panose="02020603050405020304" pitchFamily="18" charset="0"/>
              </a:rPr>
              <a:t>Thorpe’s Dictionary of Applied Chemistry.</a:t>
            </a:r>
            <a:endParaRPr lang="en-GB" sz="7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tx1"/>
              </a:solidFill>
            </a:endParaRPr>
          </a:p>
        </p:txBody>
      </p:sp>
    </p:spTree>
    <p:extLst>
      <p:ext uri="{BB962C8B-B14F-4D97-AF65-F5344CB8AC3E}">
        <p14:creationId xmlns:p14="http://schemas.microsoft.com/office/powerpoint/2010/main" val="423539829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1AFF773-FF3F-4613-B19B-592A1969C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F1A01CD-C2E8-4C7C-AFBF-D1CCB4981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E9E2FC4D-1E60-4C5C-A261-A534AAC63A01}"/>
              </a:ext>
            </a:extLst>
          </p:cNvPr>
          <p:cNvSpPr>
            <a:spLocks noGrp="1"/>
          </p:cNvSpPr>
          <p:nvPr>
            <p:ph type="title"/>
          </p:nvPr>
        </p:nvSpPr>
        <p:spPr>
          <a:xfrm>
            <a:off x="1256858" y="982132"/>
            <a:ext cx="4842190" cy="1774814"/>
          </a:xfrm>
        </p:spPr>
        <p:txBody>
          <a:bodyPr>
            <a:normAutofit/>
          </a:bodyPr>
          <a:lstStyle/>
          <a:p>
            <a:r>
              <a:rPr lang="en-GB" dirty="0"/>
              <a:t>Pictures of Dr </a:t>
            </a:r>
            <a:r>
              <a:rPr lang="en-GB" dirty="0" err="1"/>
              <a:t>Whiteley</a:t>
            </a:r>
            <a:endParaRPr lang="it-IT" dirty="0"/>
          </a:p>
        </p:txBody>
      </p:sp>
      <p:cxnSp>
        <p:nvCxnSpPr>
          <p:cNvPr id="16" name="Straight Connector 15">
            <a:extLst>
              <a:ext uri="{FF2B5EF4-FFF2-40B4-BE49-F238E27FC236}">
                <a16:creationId xmlns:a16="http://schemas.microsoft.com/office/drawing/2014/main" id="{BEAB8901-5EDF-4946-9048-12FDA3D8B8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Content Placeholder 3">
            <a:extLst>
              <a:ext uri="{FF2B5EF4-FFF2-40B4-BE49-F238E27FC236}">
                <a16:creationId xmlns:a16="http://schemas.microsoft.com/office/drawing/2014/main" id="{483F7353-AEF5-4A17-8E24-BE33B9107606}"/>
              </a:ext>
            </a:extLst>
          </p:cNvPr>
          <p:cNvPicPr>
            <a:picLocks noChangeAspect="1"/>
          </p:cNvPicPr>
          <p:nvPr/>
        </p:nvPicPr>
        <p:blipFill rotWithShape="1">
          <a:blip r:embed="rId5"/>
          <a:srcRect l="24005" r="11838" b="-4"/>
          <a:stretch/>
        </p:blipFill>
        <p:spPr>
          <a:xfrm>
            <a:off x="3984210" y="3090375"/>
            <a:ext cx="2480636" cy="2706660"/>
          </a:xfrm>
          <a:prstGeom prst="rect">
            <a:avLst/>
          </a:prstGeom>
          <a:ln w="57150" cmpd="thickThin">
            <a:solidFill>
              <a:schemeClr val="tx1">
                <a:lumMod val="50000"/>
                <a:lumOff val="50000"/>
              </a:schemeClr>
            </a:solidFill>
            <a:miter lim="800000"/>
          </a:ln>
        </p:spPr>
      </p:pic>
      <p:pic>
        <p:nvPicPr>
          <p:cNvPr id="5" name="Picture 4">
            <a:extLst>
              <a:ext uri="{FF2B5EF4-FFF2-40B4-BE49-F238E27FC236}">
                <a16:creationId xmlns:a16="http://schemas.microsoft.com/office/drawing/2014/main" id="{26CE04AB-BC76-4CBF-9DA7-031EF15DA615}"/>
              </a:ext>
            </a:extLst>
          </p:cNvPr>
          <p:cNvPicPr>
            <a:picLocks noChangeAspect="1"/>
          </p:cNvPicPr>
          <p:nvPr/>
        </p:nvPicPr>
        <p:blipFill rotWithShape="1">
          <a:blip r:embed="rId6"/>
          <a:srcRect l="13663" r="12857" b="4"/>
          <a:stretch/>
        </p:blipFill>
        <p:spPr>
          <a:xfrm>
            <a:off x="1082371" y="3090375"/>
            <a:ext cx="2480636" cy="2691527"/>
          </a:xfrm>
          <a:prstGeom prst="rect">
            <a:avLst/>
          </a:prstGeom>
          <a:ln w="57150" cmpd="thickThin">
            <a:solidFill>
              <a:schemeClr val="tx1">
                <a:lumMod val="50000"/>
                <a:lumOff val="50000"/>
              </a:schemeClr>
            </a:solidFill>
            <a:miter lim="800000"/>
          </a:ln>
        </p:spPr>
      </p:pic>
      <p:pic>
        <p:nvPicPr>
          <p:cNvPr id="10" name="Content Placeholder 6">
            <a:extLst>
              <a:ext uri="{FF2B5EF4-FFF2-40B4-BE49-F238E27FC236}">
                <a16:creationId xmlns:a16="http://schemas.microsoft.com/office/drawing/2014/main" id="{D8DE7CF2-A395-4187-9D95-086C915376EA}"/>
              </a:ext>
            </a:extLst>
          </p:cNvPr>
          <p:cNvPicPr>
            <a:picLocks noGrp="1" noChangeAspect="1"/>
          </p:cNvPicPr>
          <p:nvPr>
            <p:ph idx="1"/>
          </p:nvPr>
        </p:nvPicPr>
        <p:blipFill rotWithShape="1">
          <a:blip r:embed="rId7"/>
          <a:srcRect l="32678" r="32360" b="8924"/>
          <a:stretch/>
        </p:blipFill>
        <p:spPr>
          <a:xfrm>
            <a:off x="7445281" y="1215956"/>
            <a:ext cx="2912699" cy="4426088"/>
          </a:xfrm>
          <a:prstGeom prst="rect">
            <a:avLst/>
          </a:prstGeom>
        </p:spPr>
      </p:pic>
    </p:spTree>
    <p:extLst>
      <p:ext uri="{BB962C8B-B14F-4D97-AF65-F5344CB8AC3E}">
        <p14:creationId xmlns:p14="http://schemas.microsoft.com/office/powerpoint/2010/main" val="298571564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it-IT" sz="4400" dirty="0">
                <a:solidFill>
                  <a:schemeClr val="tx1"/>
                </a:solidFill>
              </a:rPr>
              <a:t>Martha Annie </a:t>
            </a:r>
            <a:r>
              <a:rPr lang="it-IT" sz="4400" dirty="0" err="1">
                <a:solidFill>
                  <a:schemeClr val="tx1"/>
                </a:solidFill>
              </a:rPr>
              <a:t>Whiteley</a:t>
            </a:r>
            <a:endParaRPr lang="en-US" dirty="0">
              <a:solidFill>
                <a:schemeClr val="tx1"/>
              </a:solidFill>
            </a:endParaRP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84738" y="94593"/>
            <a:ext cx="6682735" cy="6202829"/>
          </a:xfrm>
        </p:spPr>
        <p:txBody>
          <a:bodyPr anchor="ctr">
            <a:normAutofit/>
          </a:bodyPr>
          <a:lstStyle/>
          <a:p>
            <a:pPr algn="just">
              <a:lnSpc>
                <a:spcPct val="150000"/>
              </a:lnSpc>
            </a:pPr>
            <a:r>
              <a:rPr lang="en-GB" sz="1800" dirty="0">
                <a:ea typeface="Calibri" panose="020F0502020204030204" pitchFamily="34" charset="0"/>
                <a:cs typeface="Times New Roman" panose="02020603050405020304" pitchFamily="18" charset="0"/>
              </a:rPr>
              <a:t>She did not work on named reactions but is a good example to describe discrimination against women before WWI.</a:t>
            </a:r>
          </a:p>
          <a:p>
            <a:pPr algn="just">
              <a:lnSpc>
                <a:spcPct val="150000"/>
              </a:lnSpc>
            </a:pPr>
            <a:r>
              <a:rPr lang="en-US" sz="1800" dirty="0">
                <a:solidFill>
                  <a:schemeClr val="tx1"/>
                </a:solidFill>
              </a:rPr>
              <a:t>She fought discrimination against women, which showed in the denied access to The Chemical Society.</a:t>
            </a:r>
          </a:p>
          <a:p>
            <a:pPr algn="just">
              <a:lnSpc>
                <a:spcPct val="150000"/>
              </a:lnSpc>
            </a:pPr>
            <a:r>
              <a:rPr lang="en-US" sz="1800" dirty="0">
                <a:solidFill>
                  <a:schemeClr val="tx1"/>
                </a:solidFill>
              </a:rPr>
              <a:t>Martha signed a petition in 1904 and a letter on Nature in 1909. Both were rejected, due to strong opposition by men like Henry Armstrong. </a:t>
            </a:r>
          </a:p>
          <a:p>
            <a:pPr algn="just">
              <a:lnSpc>
                <a:spcPct val="150000"/>
              </a:lnSpc>
            </a:pPr>
            <a:r>
              <a:rPr lang="en-US" sz="1800" dirty="0">
                <a:solidFill>
                  <a:schemeClr val="tx1"/>
                </a:solidFill>
              </a:rPr>
              <a:t>Women were only admitted after the approval of the Sex Disqualification Removal Act in 1919. </a:t>
            </a:r>
            <a:endParaRPr lang="en-US" sz="2000" dirty="0">
              <a:solidFill>
                <a:schemeClr val="tx1"/>
              </a:solidFill>
            </a:endParaRPr>
          </a:p>
        </p:txBody>
      </p:sp>
    </p:spTree>
    <p:extLst>
      <p:ext uri="{BB962C8B-B14F-4D97-AF65-F5344CB8AC3E}">
        <p14:creationId xmlns:p14="http://schemas.microsoft.com/office/powerpoint/2010/main" val="112408388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93" name="Picture 82">
            <a:extLst>
              <a:ext uri="{FF2B5EF4-FFF2-40B4-BE49-F238E27FC236}">
                <a16:creationId xmlns:a16="http://schemas.microsoft.com/office/drawing/2014/main" id="{23B04196-EE2E-4500-AF8D-C6E01DA9B5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94" name="Straight Connector 84">
            <a:extLst>
              <a:ext uri="{FF2B5EF4-FFF2-40B4-BE49-F238E27FC236}">
                <a16:creationId xmlns:a16="http://schemas.microsoft.com/office/drawing/2014/main" id="{85B95145-40F9-436B-89CD-8054CBB2E3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95" name="Picture 86">
            <a:extLst>
              <a:ext uri="{FF2B5EF4-FFF2-40B4-BE49-F238E27FC236}">
                <a16:creationId xmlns:a16="http://schemas.microsoft.com/office/drawing/2014/main" id="{59DE6476-24D2-43CA-A412-6B7932808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1DB7078-052C-460A-A683-78EE436EC5DF}"/>
              </a:ext>
            </a:extLst>
          </p:cNvPr>
          <p:cNvSpPr>
            <a:spLocks noGrp="1"/>
          </p:cNvSpPr>
          <p:nvPr>
            <p:ph type="title" idx="4294967295"/>
          </p:nvPr>
        </p:nvSpPr>
        <p:spPr>
          <a:xfrm>
            <a:off x="6553770" y="1041401"/>
            <a:ext cx="4538526" cy="2345264"/>
          </a:xfrm>
        </p:spPr>
        <p:txBody>
          <a:bodyPr vert="horz" lIns="91440" tIns="45720" rIns="91440" bIns="45720" rtlCol="0" anchor="b">
            <a:normAutofit/>
          </a:bodyPr>
          <a:lstStyle/>
          <a:p>
            <a:pPr>
              <a:lnSpc>
                <a:spcPct val="90000"/>
              </a:lnSpc>
            </a:pPr>
            <a:r>
              <a:rPr lang="en-US" sz="5000" dirty="0"/>
              <a:t>The 1909 Letter to The Chemical Society</a:t>
            </a:r>
          </a:p>
        </p:txBody>
      </p:sp>
      <p:sp>
        <p:nvSpPr>
          <p:cNvPr id="96" name="Rectangle 88">
            <a:extLst>
              <a:ext uri="{FF2B5EF4-FFF2-40B4-BE49-F238E27FC236}">
                <a16:creationId xmlns:a16="http://schemas.microsoft.com/office/drawing/2014/main" id="{A837E51C-5DBA-44DA-A9BB-43A475B2B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0">
            <a:extLst>
              <a:ext uri="{FF2B5EF4-FFF2-40B4-BE49-F238E27FC236}">
                <a16:creationId xmlns:a16="http://schemas.microsoft.com/office/drawing/2014/main" id="{45F297AC-A87C-45C9-92EC-F7888119E9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pic>
        <p:nvPicPr>
          <p:cNvPr id="84" name="Picture 83" descr="Text&#10;&#10;Description automatically generated">
            <a:extLst>
              <a:ext uri="{FF2B5EF4-FFF2-40B4-BE49-F238E27FC236}">
                <a16:creationId xmlns:a16="http://schemas.microsoft.com/office/drawing/2014/main" id="{158204AB-EE49-475C-BD14-19617F4DD386}"/>
              </a:ext>
            </a:extLst>
          </p:cNvPr>
          <p:cNvPicPr>
            <a:picLocks noChangeAspect="1"/>
          </p:cNvPicPr>
          <p:nvPr/>
        </p:nvPicPr>
        <p:blipFill rotWithShape="1">
          <a:blip r:embed="rId6"/>
          <a:srcRect b="12485"/>
          <a:stretch/>
        </p:blipFill>
        <p:spPr>
          <a:xfrm>
            <a:off x="419599" y="502833"/>
            <a:ext cx="6041574" cy="5850545"/>
          </a:xfrm>
          <a:prstGeom prst="rect">
            <a:avLst/>
          </a:prstGeom>
        </p:spPr>
      </p:pic>
      <p:pic>
        <p:nvPicPr>
          <p:cNvPr id="86" name="Picture 85" descr="A close-up of a page&#10;&#10;Description automatically generated with low confidence">
            <a:extLst>
              <a:ext uri="{FF2B5EF4-FFF2-40B4-BE49-F238E27FC236}">
                <a16:creationId xmlns:a16="http://schemas.microsoft.com/office/drawing/2014/main" id="{F43E62BF-B240-4356-A070-1E40D22EF497}"/>
              </a:ext>
            </a:extLst>
          </p:cNvPr>
          <p:cNvPicPr>
            <a:picLocks noChangeAspect="1"/>
          </p:cNvPicPr>
          <p:nvPr/>
        </p:nvPicPr>
        <p:blipFill rotWithShape="1">
          <a:blip r:embed="rId7"/>
          <a:srcRect l="189" t="66639" r="2039" b="446"/>
          <a:stretch/>
        </p:blipFill>
        <p:spPr>
          <a:xfrm>
            <a:off x="6461173" y="3657598"/>
            <a:ext cx="5120254" cy="2345264"/>
          </a:xfrm>
          <a:prstGeom prst="rect">
            <a:avLst/>
          </a:prstGeom>
        </p:spPr>
      </p:pic>
    </p:spTree>
    <p:extLst>
      <p:ext uri="{BB962C8B-B14F-4D97-AF65-F5344CB8AC3E}">
        <p14:creationId xmlns:p14="http://schemas.microsoft.com/office/powerpoint/2010/main" val="147436254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9EA27C-DE62-4CEC-A6D3-4FA9EF40A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etter&#10;&#10;Description automatically generated">
            <a:extLst>
              <a:ext uri="{FF2B5EF4-FFF2-40B4-BE49-F238E27FC236}">
                <a16:creationId xmlns:a16="http://schemas.microsoft.com/office/drawing/2014/main" id="{AA2F37CA-B74E-40DA-8E3E-0CA293B56543}"/>
              </a:ext>
            </a:extLst>
          </p:cNvPr>
          <p:cNvPicPr>
            <a:picLocks noChangeAspect="1"/>
          </p:cNvPicPr>
          <p:nvPr/>
        </p:nvPicPr>
        <p:blipFill rotWithShape="1">
          <a:blip r:embed="rId4">
            <a:extLst>
              <a:ext uri="{28A0092B-C50C-407E-A947-70E740481C1C}">
                <a14:useLocalDpi xmlns:a14="http://schemas.microsoft.com/office/drawing/2010/main" val="0"/>
              </a:ext>
            </a:extLst>
          </a:blip>
          <a:srcRect l="7092" r="5959"/>
          <a:stretch/>
        </p:blipFill>
        <p:spPr>
          <a:xfrm>
            <a:off x="1577709" y="804334"/>
            <a:ext cx="3423181" cy="5249332"/>
          </a:xfrm>
          <a:prstGeom prst="rect">
            <a:avLst/>
          </a:prstGeom>
          <a:ln w="127000" cap="sq">
            <a:solidFill>
              <a:srgbClr val="FFFFFF"/>
            </a:solidFill>
            <a:miter lim="800000"/>
          </a:ln>
        </p:spPr>
      </p:pic>
      <p:pic>
        <p:nvPicPr>
          <p:cNvPr id="3" name="Picture 2" descr="Text&#10;&#10;Description automatically generated">
            <a:extLst>
              <a:ext uri="{FF2B5EF4-FFF2-40B4-BE49-F238E27FC236}">
                <a16:creationId xmlns:a16="http://schemas.microsoft.com/office/drawing/2014/main" id="{24A80189-43D2-4BD3-8B5B-E341034ED8AB}"/>
              </a:ext>
            </a:extLst>
          </p:cNvPr>
          <p:cNvPicPr>
            <a:picLocks noChangeAspect="1"/>
          </p:cNvPicPr>
          <p:nvPr/>
        </p:nvPicPr>
        <p:blipFill rotWithShape="1">
          <a:blip r:embed="rId5">
            <a:extLst>
              <a:ext uri="{28A0092B-C50C-407E-A947-70E740481C1C}">
                <a14:useLocalDpi xmlns:a14="http://schemas.microsoft.com/office/drawing/2010/main" val="0"/>
              </a:ext>
            </a:extLst>
          </a:blip>
          <a:srcRect t="6939" r="7063"/>
          <a:stretch/>
        </p:blipFill>
        <p:spPr>
          <a:xfrm>
            <a:off x="6417733" y="1097088"/>
            <a:ext cx="4969932" cy="4789944"/>
          </a:xfrm>
          <a:prstGeom prst="rect">
            <a:avLst/>
          </a:prstGeom>
          <a:ln w="127000" cap="sq">
            <a:solidFill>
              <a:srgbClr val="FFFFFF"/>
            </a:solidFill>
            <a:miter lim="800000"/>
          </a:ln>
        </p:spPr>
      </p:pic>
    </p:spTree>
    <p:extLst>
      <p:ext uri="{BB962C8B-B14F-4D97-AF65-F5344CB8AC3E}">
        <p14:creationId xmlns:p14="http://schemas.microsoft.com/office/powerpoint/2010/main" val="291359587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it-IT" sz="4400" dirty="0">
                <a:solidFill>
                  <a:schemeClr val="tx1"/>
                </a:solidFill>
              </a:rPr>
              <a:t>Irma Goldberg</a:t>
            </a:r>
            <a:endParaRPr lang="en-US" dirty="0">
              <a:solidFill>
                <a:schemeClr val="tx1"/>
              </a:solidFill>
            </a:endParaRP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79" y="643467"/>
            <a:ext cx="5989317" cy="5405289"/>
          </a:xfrm>
        </p:spPr>
        <p:txBody>
          <a:bodyPr anchor="ctr">
            <a:normAutofit/>
          </a:bodyPr>
          <a:lstStyle/>
          <a:p>
            <a:pPr>
              <a:lnSpc>
                <a:spcPct val="160000"/>
              </a:lnSpc>
            </a:pPr>
            <a:r>
              <a:rPr lang="en-US" sz="1800" dirty="0">
                <a:solidFill>
                  <a:schemeClr val="tx1"/>
                </a:solidFill>
              </a:rPr>
              <a:t>She was born in Moscow in 1871.</a:t>
            </a:r>
          </a:p>
          <a:p>
            <a:pPr>
              <a:lnSpc>
                <a:spcPct val="160000"/>
              </a:lnSpc>
            </a:pPr>
            <a:r>
              <a:rPr lang="en-US" sz="1800" dirty="0">
                <a:solidFill>
                  <a:schemeClr val="tx1"/>
                </a:solidFill>
              </a:rPr>
              <a:t>She studied in Switzerland, as many Russian girls used to do.</a:t>
            </a:r>
          </a:p>
          <a:p>
            <a:pPr>
              <a:lnSpc>
                <a:spcPct val="160000"/>
              </a:lnSpc>
            </a:pPr>
            <a:r>
              <a:rPr lang="en-US" sz="1800" dirty="0">
                <a:solidFill>
                  <a:schemeClr val="tx1"/>
                </a:solidFill>
              </a:rPr>
              <a:t>Irma worked as laboratory assistant and then </a:t>
            </a:r>
            <a:r>
              <a:rPr lang="en-US" sz="1800" dirty="0" err="1">
                <a:solidFill>
                  <a:schemeClr val="tx1"/>
                </a:solidFill>
              </a:rPr>
              <a:t>Privatdozentin</a:t>
            </a:r>
            <a:r>
              <a:rPr lang="en-US" sz="1800" dirty="0">
                <a:solidFill>
                  <a:schemeClr val="tx1"/>
                </a:solidFill>
              </a:rPr>
              <a:t> at Geneva in 1897, thus she started teaching.</a:t>
            </a:r>
          </a:p>
          <a:p>
            <a:pPr>
              <a:lnSpc>
                <a:spcPct val="160000"/>
              </a:lnSpc>
            </a:pPr>
            <a:r>
              <a:rPr lang="en-US" sz="1800" dirty="0">
                <a:solidFill>
                  <a:schemeClr val="tx1"/>
                </a:solidFill>
              </a:rPr>
              <a:t>She worked on the Goldberg and Jourdan-Ullman-Goldberg reactions in the years 1906-1908.</a:t>
            </a:r>
          </a:p>
          <a:p>
            <a:pPr>
              <a:lnSpc>
                <a:spcPct val="160000"/>
              </a:lnSpc>
            </a:pPr>
            <a:r>
              <a:rPr lang="en-US" sz="1800" dirty="0">
                <a:solidFill>
                  <a:schemeClr val="tx1"/>
                </a:solidFill>
              </a:rPr>
              <a:t>She married Ullmann in 1910 and worked on anthraquinone derivatives.</a:t>
            </a:r>
          </a:p>
          <a:p>
            <a:pPr>
              <a:lnSpc>
                <a:spcPct val="160000"/>
              </a:lnSpc>
            </a:pPr>
            <a:r>
              <a:rPr lang="en-US" sz="1800" dirty="0">
                <a:solidFill>
                  <a:schemeClr val="tx1"/>
                </a:solidFill>
              </a:rPr>
              <a:t>It is not known when she died but she was still alive in 1939, date of her husband’s death. </a:t>
            </a:r>
          </a:p>
        </p:txBody>
      </p:sp>
    </p:spTree>
    <p:extLst>
      <p:ext uri="{BB962C8B-B14F-4D97-AF65-F5344CB8AC3E}">
        <p14:creationId xmlns:p14="http://schemas.microsoft.com/office/powerpoint/2010/main" val="346276300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EE7ED2D6-1960-413A-9675-A647D74C5586}"/>
              </a:ext>
            </a:extLst>
          </p:cNvPr>
          <p:cNvPicPr/>
          <p:nvPr/>
        </p:nvPicPr>
        <p:blipFill>
          <a:blip r:embed="rId3">
            <a:extLst>
              <a:ext uri="{28A0092B-C50C-407E-A947-70E740481C1C}">
                <a14:useLocalDpi xmlns:a14="http://schemas.microsoft.com/office/drawing/2010/main" val="0"/>
              </a:ext>
            </a:extLst>
          </a:blip>
          <a:stretch>
            <a:fillRect/>
          </a:stretch>
        </p:blipFill>
        <p:spPr>
          <a:xfrm>
            <a:off x="2995495" y="1052734"/>
            <a:ext cx="6201005" cy="1376089"/>
          </a:xfrm>
          <a:prstGeom prst="rect">
            <a:avLst/>
          </a:prstGeom>
        </p:spPr>
      </p:pic>
      <p:pic>
        <p:nvPicPr>
          <p:cNvPr id="5" name="Picture 4" descr="Diagram&#10;&#10;Description automatically generated with low confidence">
            <a:extLst>
              <a:ext uri="{FF2B5EF4-FFF2-40B4-BE49-F238E27FC236}">
                <a16:creationId xmlns:a16="http://schemas.microsoft.com/office/drawing/2014/main" id="{C9207638-D901-4C9F-9790-6E9E1DC9A4A1}"/>
              </a:ext>
            </a:extLst>
          </p:cNvPr>
          <p:cNvPicPr/>
          <p:nvPr/>
        </p:nvPicPr>
        <p:blipFill>
          <a:blip r:embed="rId4"/>
          <a:stretch>
            <a:fillRect/>
          </a:stretch>
        </p:blipFill>
        <p:spPr>
          <a:xfrm>
            <a:off x="2995495" y="3199467"/>
            <a:ext cx="6201005" cy="1186903"/>
          </a:xfrm>
          <a:prstGeom prst="rect">
            <a:avLst/>
          </a:prstGeom>
        </p:spPr>
      </p:pic>
      <p:sp>
        <p:nvSpPr>
          <p:cNvPr id="6" name="TextBox 5">
            <a:extLst>
              <a:ext uri="{FF2B5EF4-FFF2-40B4-BE49-F238E27FC236}">
                <a16:creationId xmlns:a16="http://schemas.microsoft.com/office/drawing/2014/main" id="{F1774259-41CF-44AC-B473-812688320BC2}"/>
              </a:ext>
            </a:extLst>
          </p:cNvPr>
          <p:cNvSpPr txBox="1"/>
          <p:nvPr/>
        </p:nvSpPr>
        <p:spPr>
          <a:xfrm flipH="1">
            <a:off x="3937960" y="4495294"/>
            <a:ext cx="4316074" cy="1323439"/>
          </a:xfrm>
          <a:prstGeom prst="rect">
            <a:avLst/>
          </a:prstGeom>
          <a:noFill/>
        </p:spPr>
        <p:txBody>
          <a:bodyPr wrap="square" rtlCol="0">
            <a:spAutoFit/>
          </a:bodyPr>
          <a:lstStyle/>
          <a:p>
            <a:pPr algn="ctr"/>
            <a:r>
              <a:rPr lang="en-GB" sz="2400">
                <a:effectLst/>
                <a:ea typeface="Calibri" panose="020F0502020204030204" pitchFamily="34" charset="0"/>
                <a:cs typeface="Times New Roman" panose="02020603050405020304" pitchFamily="18" charset="0"/>
              </a:rPr>
              <a:t>The Jourdan-Ullmann-Goldberg </a:t>
            </a:r>
            <a:r>
              <a:rPr lang="en-GB" sz="2400" dirty="0">
                <a:effectLst/>
                <a:ea typeface="Calibri" panose="020F0502020204030204" pitchFamily="34" charset="0"/>
                <a:cs typeface="Times New Roman" panose="02020603050405020304" pitchFamily="18" charset="0"/>
              </a:rPr>
              <a:t>Reaction</a:t>
            </a:r>
            <a:endParaRPr lang="it-IT" sz="2400" dirty="0">
              <a:effectLst/>
              <a:ea typeface="Calibri" panose="020F0502020204030204" pitchFamily="34" charset="0"/>
              <a:cs typeface="Times New Roman" panose="02020603050405020304" pitchFamily="18" charset="0"/>
            </a:endParaRPr>
          </a:p>
          <a:p>
            <a:pPr algn="ctr"/>
            <a:endParaRPr lang="it-IT" sz="3200" dirty="0"/>
          </a:p>
        </p:txBody>
      </p:sp>
      <p:sp>
        <p:nvSpPr>
          <p:cNvPr id="7" name="TextBox 6">
            <a:extLst>
              <a:ext uri="{FF2B5EF4-FFF2-40B4-BE49-F238E27FC236}">
                <a16:creationId xmlns:a16="http://schemas.microsoft.com/office/drawing/2014/main" id="{4FD50B18-8C0C-43B9-BA08-2146B1D223D9}"/>
              </a:ext>
            </a:extLst>
          </p:cNvPr>
          <p:cNvSpPr txBox="1"/>
          <p:nvPr/>
        </p:nvSpPr>
        <p:spPr>
          <a:xfrm flipH="1">
            <a:off x="3937960" y="2513413"/>
            <a:ext cx="4316074" cy="830997"/>
          </a:xfrm>
          <a:prstGeom prst="rect">
            <a:avLst/>
          </a:prstGeom>
          <a:noFill/>
        </p:spPr>
        <p:txBody>
          <a:bodyPr wrap="square" rtlCol="0">
            <a:spAutoFit/>
          </a:bodyPr>
          <a:lstStyle/>
          <a:p>
            <a:pPr algn="ctr"/>
            <a:r>
              <a:rPr lang="en-GB" sz="2400" dirty="0">
                <a:effectLst/>
                <a:ea typeface="Calibri" panose="020F0502020204030204" pitchFamily="34" charset="0"/>
                <a:cs typeface="Times New Roman" panose="02020603050405020304" pitchFamily="18" charset="0"/>
              </a:rPr>
              <a:t>The Goldberg Reaction</a:t>
            </a:r>
            <a:endParaRPr lang="it-IT" sz="2400" dirty="0">
              <a:effectLst/>
              <a:ea typeface="Calibri" panose="020F0502020204030204" pitchFamily="34" charset="0"/>
              <a:cs typeface="Times New Roman" panose="02020603050405020304" pitchFamily="18" charset="0"/>
            </a:endParaRPr>
          </a:p>
          <a:p>
            <a:pPr algn="ctr"/>
            <a:endParaRPr lang="it-IT" sz="2400" dirty="0"/>
          </a:p>
        </p:txBody>
      </p:sp>
      <p:sp>
        <p:nvSpPr>
          <p:cNvPr id="9" name="TextBox 8">
            <a:extLst>
              <a:ext uri="{FF2B5EF4-FFF2-40B4-BE49-F238E27FC236}">
                <a16:creationId xmlns:a16="http://schemas.microsoft.com/office/drawing/2014/main" id="{1E2B7C47-8EAA-40B3-81C9-C74D9D465F42}"/>
              </a:ext>
            </a:extLst>
          </p:cNvPr>
          <p:cNvSpPr txBox="1"/>
          <p:nvPr/>
        </p:nvSpPr>
        <p:spPr>
          <a:xfrm flipH="1">
            <a:off x="1758904" y="5727602"/>
            <a:ext cx="9518696" cy="400110"/>
          </a:xfrm>
          <a:prstGeom prst="rect">
            <a:avLst/>
          </a:prstGeom>
          <a:noFill/>
        </p:spPr>
        <p:txBody>
          <a:bodyPr wrap="square" rtlCol="0">
            <a:spAutoFit/>
          </a:bodyPr>
          <a:lstStyle/>
          <a:p>
            <a:r>
              <a:rPr lang="en-GB" sz="2000" dirty="0"/>
              <a:t>Notice the use of a copper catalyst and potassium carbonate to improve the reaction yield </a:t>
            </a:r>
            <a:endParaRPr lang="it-IT" sz="2000" dirty="0"/>
          </a:p>
        </p:txBody>
      </p:sp>
    </p:spTree>
    <p:extLst>
      <p:ext uri="{BB962C8B-B14F-4D97-AF65-F5344CB8AC3E}">
        <p14:creationId xmlns:p14="http://schemas.microsoft.com/office/powerpoint/2010/main" val="236098909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5796EE-5046-41EA-820C-D40096A73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502BFEE-C3E2-417C-9D63-9D2671E5C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solidFill>
            <a:srgbClr val="FFFFFF"/>
          </a:solid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2" name="Picture 1" descr="A picture containing text, newspaper&#10;&#10;Description automatically generated">
            <a:extLst>
              <a:ext uri="{FF2B5EF4-FFF2-40B4-BE49-F238E27FC236}">
                <a16:creationId xmlns:a16="http://schemas.microsoft.com/office/drawing/2014/main" id="{26AC2501-77B4-4B5E-B6B7-92EAB757D596}"/>
              </a:ext>
            </a:extLst>
          </p:cNvPr>
          <p:cNvPicPr/>
          <p:nvPr/>
        </p:nvPicPr>
        <p:blipFill>
          <a:blip r:embed="rId3"/>
          <a:stretch>
            <a:fillRect/>
          </a:stretch>
        </p:blipFill>
        <p:spPr>
          <a:xfrm>
            <a:off x="804334" y="824977"/>
            <a:ext cx="5051804" cy="5208045"/>
          </a:xfrm>
          <a:prstGeom prst="rect">
            <a:avLst/>
          </a:prstGeom>
        </p:spPr>
      </p:pic>
      <p:pic>
        <p:nvPicPr>
          <p:cNvPr id="4" name="Picture 3" descr="A picture containing text, newspaper, screenshot, receipt&#10;&#10;Description automatically generated">
            <a:extLst>
              <a:ext uri="{FF2B5EF4-FFF2-40B4-BE49-F238E27FC236}">
                <a16:creationId xmlns:a16="http://schemas.microsoft.com/office/drawing/2014/main" id="{73DB6C0A-0551-4498-8DCC-8AB77D4DC4E1}"/>
              </a:ext>
            </a:extLst>
          </p:cNvPr>
          <p:cNvPicPr>
            <a:picLocks noChangeAspect="1"/>
          </p:cNvPicPr>
          <p:nvPr/>
        </p:nvPicPr>
        <p:blipFill>
          <a:blip r:embed="rId4"/>
          <a:stretch>
            <a:fillRect/>
          </a:stretch>
        </p:blipFill>
        <p:spPr>
          <a:xfrm>
            <a:off x="6335861" y="2140790"/>
            <a:ext cx="5051804" cy="2576420"/>
          </a:xfrm>
          <a:prstGeom prst="rect">
            <a:avLst/>
          </a:prstGeom>
        </p:spPr>
      </p:pic>
    </p:spTree>
    <p:extLst>
      <p:ext uri="{BB962C8B-B14F-4D97-AF65-F5344CB8AC3E}">
        <p14:creationId xmlns:p14="http://schemas.microsoft.com/office/powerpoint/2010/main" val="352352133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5796EE-5046-41EA-820C-D40096A73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02BFEE-C3E2-417C-9D63-9D2671E5C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solidFill>
            <a:srgbClr val="FFFFFF"/>
          </a:solid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5" name="Picture 4" descr="Text&#10;&#10;Description automatically generated with medium confidence">
            <a:extLst>
              <a:ext uri="{FF2B5EF4-FFF2-40B4-BE49-F238E27FC236}">
                <a16:creationId xmlns:a16="http://schemas.microsoft.com/office/drawing/2014/main" id="{1AA28554-9943-4429-9581-B98FEA9DBFDB}"/>
              </a:ext>
            </a:extLst>
          </p:cNvPr>
          <p:cNvPicPr>
            <a:picLocks noChangeAspect="1"/>
          </p:cNvPicPr>
          <p:nvPr/>
        </p:nvPicPr>
        <p:blipFill>
          <a:blip r:embed="rId3"/>
          <a:stretch>
            <a:fillRect/>
          </a:stretch>
        </p:blipFill>
        <p:spPr>
          <a:xfrm>
            <a:off x="495118" y="1418898"/>
            <a:ext cx="5678438" cy="3861338"/>
          </a:xfrm>
          <a:prstGeom prst="rect">
            <a:avLst/>
          </a:prstGeom>
        </p:spPr>
      </p:pic>
      <p:pic>
        <p:nvPicPr>
          <p:cNvPr id="3" name="Picture 2">
            <a:extLst>
              <a:ext uri="{FF2B5EF4-FFF2-40B4-BE49-F238E27FC236}">
                <a16:creationId xmlns:a16="http://schemas.microsoft.com/office/drawing/2014/main" id="{BC32051B-0973-443B-8852-085D76A58085}"/>
              </a:ext>
            </a:extLst>
          </p:cNvPr>
          <p:cNvPicPr>
            <a:picLocks noChangeAspect="1"/>
          </p:cNvPicPr>
          <p:nvPr/>
        </p:nvPicPr>
        <p:blipFill rotWithShape="1">
          <a:blip r:embed="rId4"/>
          <a:srcRect l="4441" r="1779"/>
          <a:stretch/>
        </p:blipFill>
        <p:spPr>
          <a:xfrm>
            <a:off x="6175390" y="1577764"/>
            <a:ext cx="5407011" cy="3488222"/>
          </a:xfrm>
          <a:prstGeom prst="rect">
            <a:avLst/>
          </a:prstGeom>
        </p:spPr>
      </p:pic>
    </p:spTree>
    <p:extLst>
      <p:ext uri="{BB962C8B-B14F-4D97-AF65-F5344CB8AC3E}">
        <p14:creationId xmlns:p14="http://schemas.microsoft.com/office/powerpoint/2010/main" val="71482920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384A-8652-4AFD-A1AF-BD9E9A5288B1}"/>
              </a:ext>
            </a:extLst>
          </p:cNvPr>
          <p:cNvSpPr>
            <a:spLocks noGrp="1"/>
          </p:cNvSpPr>
          <p:nvPr>
            <p:ph type="title"/>
          </p:nvPr>
        </p:nvSpPr>
        <p:spPr/>
        <p:txBody>
          <a:bodyPr/>
          <a:lstStyle/>
          <a:p>
            <a:r>
              <a:rPr lang="en-GB" dirty="0"/>
              <a:t>Aims of this work</a:t>
            </a:r>
            <a:endParaRPr lang="it-IT" dirty="0"/>
          </a:p>
        </p:txBody>
      </p:sp>
      <p:sp>
        <p:nvSpPr>
          <p:cNvPr id="3" name="Content Placeholder 2">
            <a:extLst>
              <a:ext uri="{FF2B5EF4-FFF2-40B4-BE49-F238E27FC236}">
                <a16:creationId xmlns:a16="http://schemas.microsoft.com/office/drawing/2014/main" id="{F119C38A-A4F7-4328-8E60-F004EA5D6227}"/>
              </a:ext>
            </a:extLst>
          </p:cNvPr>
          <p:cNvSpPr>
            <a:spLocks noGrp="1"/>
          </p:cNvSpPr>
          <p:nvPr>
            <p:ph idx="1"/>
          </p:nvPr>
        </p:nvSpPr>
        <p:spPr>
          <a:xfrm>
            <a:off x="1295400" y="2459421"/>
            <a:ext cx="10003221" cy="3920358"/>
          </a:xfrm>
        </p:spPr>
        <p:txBody>
          <a:bodyPr>
            <a:normAutofit fontScale="92500" lnSpcReduction="20000"/>
          </a:bodyPr>
          <a:lstStyle/>
          <a:p>
            <a:pPr algn="just">
              <a:lnSpc>
                <a:spcPct val="160000"/>
              </a:lnSpc>
            </a:pPr>
            <a:r>
              <a:rPr lang="en-GB" sz="1800" dirty="0"/>
              <a:t>My work was initially focused on named reactions. I realised very few were named after women.</a:t>
            </a:r>
          </a:p>
          <a:p>
            <a:pPr algn="just">
              <a:lnSpc>
                <a:spcPct val="160000"/>
              </a:lnSpc>
            </a:pPr>
            <a:r>
              <a:rPr lang="en-GB" sz="1800" dirty="0"/>
              <a:t>My hypothesis is that this is due discrimination against female chemists in the first half of the 20</a:t>
            </a:r>
            <a:r>
              <a:rPr lang="en-GB" sz="1800" baseline="30000" dirty="0"/>
              <a:t>th</a:t>
            </a:r>
            <a:r>
              <a:rPr lang="en-GB" sz="1800" dirty="0"/>
              <a:t> century and that it does not only originate in the organic chemistry community. There were very few women in the field due to the historical context in which they lived.</a:t>
            </a:r>
          </a:p>
          <a:p>
            <a:pPr algn="just">
              <a:lnSpc>
                <a:spcPct val="160000"/>
              </a:lnSpc>
            </a:pPr>
            <a:r>
              <a:rPr lang="en-GB" sz="1800" dirty="0"/>
              <a:t>The following historical explanations and case studies support my theory by showing the obstacles women faced to become successful chemists in society. While some are strictly related to organic named reactions, others are not.</a:t>
            </a:r>
          </a:p>
          <a:p>
            <a:pPr algn="just">
              <a:lnSpc>
                <a:spcPct val="160000"/>
              </a:lnSpc>
            </a:pPr>
            <a:r>
              <a:rPr lang="en-GB" sz="1800" dirty="0"/>
              <a:t>Another aim is to celebrate women in chemistry, their strengths and show how they could inspire present and future generations of chemists. </a:t>
            </a:r>
            <a:endParaRPr lang="it-IT" sz="1800" dirty="0"/>
          </a:p>
        </p:txBody>
      </p:sp>
    </p:spTree>
    <p:extLst>
      <p:ext uri="{BB962C8B-B14F-4D97-AF65-F5344CB8AC3E}">
        <p14:creationId xmlns:p14="http://schemas.microsoft.com/office/powerpoint/2010/main" val="8143864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sz="4400" dirty="0">
                <a:solidFill>
                  <a:schemeClr val="tx1"/>
                </a:solidFill>
              </a:rPr>
              <a:t>The Great War and Social Changes</a:t>
            </a:r>
            <a:endParaRPr lang="en-US" dirty="0">
              <a:solidFill>
                <a:schemeClr val="tx1"/>
              </a:solidFill>
            </a:endParaRP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713904" y="975020"/>
            <a:ext cx="6528476" cy="5239512"/>
          </a:xfrm>
        </p:spPr>
        <p:txBody>
          <a:bodyPr anchor="ctr">
            <a:normAutofit fontScale="92500" lnSpcReduction="10000"/>
          </a:bodyPr>
          <a:lstStyle/>
          <a:p>
            <a:pPr>
              <a:lnSpc>
                <a:spcPct val="160000"/>
              </a:lnSpc>
            </a:pPr>
            <a:r>
              <a:rPr lang="en-US" sz="2000" dirty="0">
                <a:solidFill>
                  <a:schemeClr val="tx1"/>
                </a:solidFill>
              </a:rPr>
              <a:t>Women took up an important part of the warfare effort. They mostly worked in factories. </a:t>
            </a:r>
          </a:p>
          <a:p>
            <a:pPr>
              <a:lnSpc>
                <a:spcPct val="160000"/>
              </a:lnSpc>
            </a:pPr>
            <a:r>
              <a:rPr lang="en-US" sz="2000" dirty="0">
                <a:solidFill>
                  <a:schemeClr val="tx1"/>
                </a:solidFill>
              </a:rPr>
              <a:t>Men often opposed women taking up their jobs.</a:t>
            </a:r>
          </a:p>
          <a:p>
            <a:pPr>
              <a:lnSpc>
                <a:spcPct val="160000"/>
              </a:lnSpc>
            </a:pPr>
            <a:r>
              <a:rPr lang="en-US" sz="2000" dirty="0">
                <a:solidFill>
                  <a:schemeClr val="tx1"/>
                </a:solidFill>
              </a:rPr>
              <a:t>They had lower salaries than men and often had to give up their jobs after WWI.</a:t>
            </a:r>
          </a:p>
          <a:p>
            <a:pPr>
              <a:lnSpc>
                <a:spcPct val="160000"/>
              </a:lnSpc>
            </a:pPr>
            <a:r>
              <a:rPr lang="en-US" sz="2000" dirty="0">
                <a:solidFill>
                  <a:schemeClr val="tx1"/>
                </a:solidFill>
              </a:rPr>
              <a:t>However, the war allowed women in science to stand out and have important positions in laboratories and academia.  </a:t>
            </a:r>
          </a:p>
          <a:p>
            <a:pPr>
              <a:lnSpc>
                <a:spcPct val="160000"/>
              </a:lnSpc>
            </a:pPr>
            <a:r>
              <a:rPr lang="en-US" sz="2000" dirty="0">
                <a:solidFill>
                  <a:schemeClr val="tx1"/>
                </a:solidFill>
              </a:rPr>
              <a:t>Women were given the right to vote in some countries in Europe: examples are Germany, Poland, The Netherlands and partially Britain.</a:t>
            </a:r>
          </a:p>
          <a:p>
            <a:pPr>
              <a:lnSpc>
                <a:spcPct val="160000"/>
              </a:lnSpc>
            </a:pPr>
            <a:endParaRPr lang="en-US" sz="2000" dirty="0">
              <a:solidFill>
                <a:schemeClr val="tx1"/>
              </a:solidFill>
            </a:endParaRPr>
          </a:p>
        </p:txBody>
      </p:sp>
    </p:spTree>
    <p:extLst>
      <p:ext uri="{BB962C8B-B14F-4D97-AF65-F5344CB8AC3E}">
        <p14:creationId xmlns:p14="http://schemas.microsoft.com/office/powerpoint/2010/main" val="16868734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anary Girls | National Museum Wales">
            <a:extLst>
              <a:ext uri="{FF2B5EF4-FFF2-40B4-BE49-F238E27FC236}">
                <a16:creationId xmlns:a16="http://schemas.microsoft.com/office/drawing/2014/main" id="{33D027E7-DB00-4981-BEC7-368C0AA7F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170" y="1452361"/>
            <a:ext cx="5844899" cy="3953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2160EF83-F08B-45C1-B13C-96173433F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028" y="721476"/>
            <a:ext cx="3175055" cy="516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66452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it-IT" sz="4400" dirty="0">
                <a:solidFill>
                  <a:schemeClr val="tx1"/>
                </a:solidFill>
              </a:rPr>
              <a:t>Gertrude Maud Robinson </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84738" y="157655"/>
            <a:ext cx="6460195" cy="6700345"/>
          </a:xfrm>
        </p:spPr>
        <p:txBody>
          <a:bodyPr anchor="ctr">
            <a:normAutofit/>
          </a:bodyPr>
          <a:lstStyle/>
          <a:p>
            <a:pPr algn="just">
              <a:lnSpc>
                <a:spcPct val="160000"/>
              </a:lnSpc>
            </a:pPr>
            <a:r>
              <a:rPr lang="en-GB" sz="1550" dirty="0">
                <a:effectLst/>
                <a:ea typeface="Calibri" panose="020F0502020204030204" pitchFamily="34" charset="0"/>
                <a:cs typeface="Times New Roman" panose="02020603050405020304" pitchFamily="18" charset="0"/>
              </a:rPr>
              <a:t>Gertrude Maud Walsh was born in 1886. She got a B.Sc. and a M.Sc. degree at the Victoria University of Manchester.</a:t>
            </a:r>
          </a:p>
          <a:p>
            <a:pPr algn="just">
              <a:lnSpc>
                <a:spcPct val="160000"/>
              </a:lnSpc>
            </a:pPr>
            <a:r>
              <a:rPr lang="en-GB" sz="1550" dirty="0">
                <a:effectLst/>
                <a:ea typeface="Calibri" panose="020F0502020204030204" pitchFamily="34" charset="0"/>
                <a:cs typeface="Times New Roman" panose="02020603050405020304" pitchFamily="18" charset="0"/>
              </a:rPr>
              <a:t>She was a teacher </a:t>
            </a:r>
            <a:r>
              <a:rPr lang="en-GB" sz="1550" dirty="0">
                <a:ea typeface="Calibri" panose="020F0502020204030204" pitchFamily="34" charset="0"/>
                <a:cs typeface="Times New Roman" panose="02020603050405020304" pitchFamily="18" charset="0"/>
              </a:rPr>
              <a:t>and started working in research too. She met Robert Robinson, whom she married in 1912. </a:t>
            </a:r>
            <a:r>
              <a:rPr lang="en-GB" sz="1550" dirty="0">
                <a:solidFill>
                  <a:schemeClr val="tx1"/>
                </a:solidFill>
                <a:cs typeface="Times New Roman" panose="02020603050405020304" pitchFamily="18" charset="0"/>
              </a:rPr>
              <a:t>They moved to Sidney, where Gertrude worked as an unpaid demonstrator. </a:t>
            </a:r>
          </a:p>
          <a:p>
            <a:pPr algn="just">
              <a:lnSpc>
                <a:spcPct val="160000"/>
              </a:lnSpc>
            </a:pPr>
            <a:r>
              <a:rPr lang="en-GB" sz="1550" dirty="0">
                <a:solidFill>
                  <a:schemeClr val="tx1"/>
                </a:solidFill>
                <a:cs typeface="Times New Roman" panose="02020603050405020304" pitchFamily="18" charset="0"/>
              </a:rPr>
              <a:t>As women were banned from the S</a:t>
            </a:r>
            <a:r>
              <a:rPr lang="en-GB" sz="1550" dirty="0">
                <a:solidFill>
                  <a:srgbClr val="000000"/>
                </a:solidFill>
                <a:effectLst/>
                <a:ea typeface="Calibri" panose="020F0502020204030204" pitchFamily="34" charset="0"/>
                <a:cs typeface="Times New Roman" panose="02020603050405020304" pitchFamily="18" charset="0"/>
              </a:rPr>
              <a:t>ectional Dinner of the British Association for the Advancement of Science, she organised her own event in the same hotel.</a:t>
            </a:r>
            <a:endParaRPr lang="en-GB" sz="1550" dirty="0">
              <a:solidFill>
                <a:schemeClr val="tx1"/>
              </a:solidFill>
              <a:cs typeface="Times New Roman" panose="02020603050405020304" pitchFamily="18" charset="0"/>
            </a:endParaRPr>
          </a:p>
          <a:p>
            <a:pPr algn="just">
              <a:lnSpc>
                <a:spcPct val="160000"/>
              </a:lnSpc>
            </a:pPr>
            <a:r>
              <a:rPr lang="en-GB" sz="1550" dirty="0">
                <a:solidFill>
                  <a:schemeClr val="tx1"/>
                </a:solidFill>
                <a:cs typeface="Times New Roman" panose="02020603050405020304" pitchFamily="18" charset="0"/>
              </a:rPr>
              <a:t>She moved to Oxford when Robert became professor there, pursuing her organic chemistry research until her death in 1953. Gertrude had just obtained </a:t>
            </a:r>
            <a:r>
              <a:rPr lang="en-GB" sz="1550" dirty="0">
                <a:solidFill>
                  <a:srgbClr val="000000"/>
                </a:solidFill>
                <a:effectLst/>
                <a:ea typeface="Calibri" panose="020F0502020204030204" pitchFamily="34" charset="0"/>
                <a:cs typeface="Times New Roman" panose="02020603050405020304" pitchFamily="18" charset="0"/>
              </a:rPr>
              <a:t>Honorary Degree of Master of Arts from the university.</a:t>
            </a:r>
            <a:endParaRPr lang="en-US" sz="1550" dirty="0">
              <a:solidFill>
                <a:schemeClr val="tx1"/>
              </a:solidFill>
            </a:endParaRPr>
          </a:p>
        </p:txBody>
      </p:sp>
    </p:spTree>
    <p:extLst>
      <p:ext uri="{BB962C8B-B14F-4D97-AF65-F5344CB8AC3E}">
        <p14:creationId xmlns:p14="http://schemas.microsoft.com/office/powerpoint/2010/main" val="58443082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31E3D526-329A-4296-9C6D-641F89622CB7}"/>
              </a:ext>
            </a:extLst>
          </p:cNvPr>
          <p:cNvPicPr/>
          <p:nvPr/>
        </p:nvPicPr>
        <p:blipFill>
          <a:blip r:embed="rId2">
            <a:extLst>
              <a:ext uri="{BEBA8EAE-BF5A-486C-A8C5-ECC9F3942E4B}">
                <a14:imgProps xmlns:a14="http://schemas.microsoft.com/office/drawing/2010/main">
                  <a14:imgLayer r:embed="rId3">
                    <a14:imgEffect>
                      <a14:sharpenSoften amount="100000"/>
                    </a14:imgEffect>
                    <a14:imgEffect>
                      <a14:saturation sat="0"/>
                    </a14:imgEffect>
                  </a14:imgLayer>
                </a14:imgProps>
              </a:ext>
            </a:extLst>
          </a:blip>
          <a:stretch>
            <a:fillRect/>
          </a:stretch>
        </p:blipFill>
        <p:spPr>
          <a:xfrm>
            <a:off x="3787138" y="2107827"/>
            <a:ext cx="4617720" cy="989965"/>
          </a:xfrm>
          <a:prstGeom prst="rect">
            <a:avLst/>
          </a:prstGeom>
          <a:solidFill>
            <a:schemeClr val="accent1"/>
          </a:solidFill>
        </p:spPr>
      </p:pic>
      <p:pic>
        <p:nvPicPr>
          <p:cNvPr id="5" name="Picture 4" descr="Diagram, schematic&#10;&#10;Description automatically generated">
            <a:extLst>
              <a:ext uri="{FF2B5EF4-FFF2-40B4-BE49-F238E27FC236}">
                <a16:creationId xmlns:a16="http://schemas.microsoft.com/office/drawing/2014/main" id="{F0295AE2-25DD-4EAF-A654-10C63A06ED80}"/>
              </a:ext>
            </a:extLst>
          </p:cNvPr>
          <p:cNvPicPr/>
          <p:nvPr/>
        </p:nvPicPr>
        <p:blipFill>
          <a:blip r:embed="rId4"/>
          <a:stretch>
            <a:fillRect/>
          </a:stretch>
        </p:blipFill>
        <p:spPr>
          <a:xfrm>
            <a:off x="2856856" y="3896239"/>
            <a:ext cx="6478281" cy="1206116"/>
          </a:xfrm>
          <a:prstGeom prst="rect">
            <a:avLst/>
          </a:prstGeom>
        </p:spPr>
      </p:pic>
      <p:sp>
        <p:nvSpPr>
          <p:cNvPr id="6" name="TextBox 5">
            <a:extLst>
              <a:ext uri="{FF2B5EF4-FFF2-40B4-BE49-F238E27FC236}">
                <a16:creationId xmlns:a16="http://schemas.microsoft.com/office/drawing/2014/main" id="{61BE2F2E-2B48-4B8F-98A6-5535BD849A66}"/>
              </a:ext>
            </a:extLst>
          </p:cNvPr>
          <p:cNvSpPr txBox="1"/>
          <p:nvPr/>
        </p:nvSpPr>
        <p:spPr>
          <a:xfrm>
            <a:off x="1602825" y="1122942"/>
            <a:ext cx="8986345" cy="984885"/>
          </a:xfrm>
          <a:prstGeom prst="rect">
            <a:avLst/>
          </a:prstGeom>
          <a:noFill/>
        </p:spPr>
        <p:txBody>
          <a:bodyPr wrap="square" rtlCol="0">
            <a:spAutoFit/>
          </a:bodyPr>
          <a:lstStyle/>
          <a:p>
            <a:pPr algn="ctr"/>
            <a:r>
              <a:rPr lang="en-GB" sz="2000" dirty="0"/>
              <a:t>Gertrude contributed to the </a:t>
            </a:r>
            <a:r>
              <a:rPr lang="en-GB" sz="2000" dirty="0" err="1"/>
              <a:t>Piloty</a:t>
            </a:r>
            <a:r>
              <a:rPr lang="en-GB" sz="2000" dirty="0"/>
              <a:t>-Robinson Pyrrole synthesis with a paper published in 1918, which based its roots on a deep study on the Fischer Indole synthesis.</a:t>
            </a:r>
          </a:p>
          <a:p>
            <a:pPr algn="just"/>
            <a:endParaRPr lang="it-IT" dirty="0"/>
          </a:p>
        </p:txBody>
      </p:sp>
      <p:sp>
        <p:nvSpPr>
          <p:cNvPr id="7" name="TextBox 6">
            <a:extLst>
              <a:ext uri="{FF2B5EF4-FFF2-40B4-BE49-F238E27FC236}">
                <a16:creationId xmlns:a16="http://schemas.microsoft.com/office/drawing/2014/main" id="{B5445E2E-2D54-4575-80B0-DD6977233060}"/>
              </a:ext>
            </a:extLst>
          </p:cNvPr>
          <p:cNvSpPr txBox="1"/>
          <p:nvPr/>
        </p:nvSpPr>
        <p:spPr>
          <a:xfrm>
            <a:off x="4181051" y="3244334"/>
            <a:ext cx="3829895" cy="369332"/>
          </a:xfrm>
          <a:prstGeom prst="rect">
            <a:avLst/>
          </a:prstGeom>
          <a:noFill/>
        </p:spPr>
        <p:txBody>
          <a:bodyPr wrap="none" rtlCol="0">
            <a:spAutoFit/>
          </a:bodyPr>
          <a:lstStyle/>
          <a:p>
            <a:r>
              <a:rPr lang="en-GB" sz="1800" dirty="0">
                <a:effectLst/>
                <a:ea typeface="Calibri" panose="020F0502020204030204" pitchFamily="34" charset="0"/>
                <a:cs typeface="Times New Roman" panose="02020603050405020304" pitchFamily="18" charset="0"/>
              </a:rPr>
              <a:t>An example of Fischer Indole Synthesis</a:t>
            </a:r>
            <a:endParaRPr lang="it-IT" dirty="0"/>
          </a:p>
        </p:txBody>
      </p:sp>
      <p:sp>
        <p:nvSpPr>
          <p:cNvPr id="8" name="TextBox 7">
            <a:extLst>
              <a:ext uri="{FF2B5EF4-FFF2-40B4-BE49-F238E27FC236}">
                <a16:creationId xmlns:a16="http://schemas.microsoft.com/office/drawing/2014/main" id="{58E3A4EA-B8C3-4213-9968-DBC470E8F8EE}"/>
              </a:ext>
            </a:extLst>
          </p:cNvPr>
          <p:cNvSpPr txBox="1"/>
          <p:nvPr/>
        </p:nvSpPr>
        <p:spPr>
          <a:xfrm>
            <a:off x="4437529" y="5200262"/>
            <a:ext cx="3316934" cy="369332"/>
          </a:xfrm>
          <a:prstGeom prst="rect">
            <a:avLst/>
          </a:prstGeom>
          <a:noFill/>
        </p:spPr>
        <p:txBody>
          <a:bodyPr wrap="none" rtlCol="0">
            <a:spAutoFit/>
          </a:bodyPr>
          <a:lstStyle/>
          <a:p>
            <a:r>
              <a:rPr lang="en-GB" sz="1800" dirty="0" err="1">
                <a:effectLst/>
                <a:ea typeface="Calibri" panose="020F0502020204030204" pitchFamily="34" charset="0"/>
                <a:cs typeface="Times New Roman" panose="02020603050405020304" pitchFamily="18" charset="0"/>
              </a:rPr>
              <a:t>Piloty</a:t>
            </a:r>
            <a:r>
              <a:rPr lang="en-GB" sz="1800" dirty="0">
                <a:effectLst/>
                <a:ea typeface="Calibri" panose="020F0502020204030204" pitchFamily="34" charset="0"/>
                <a:cs typeface="Times New Roman" panose="02020603050405020304" pitchFamily="18" charset="0"/>
              </a:rPr>
              <a:t>-Robinson Pyrrole Synthesis</a:t>
            </a:r>
            <a:endParaRPr lang="it-IT" dirty="0"/>
          </a:p>
        </p:txBody>
      </p:sp>
    </p:spTree>
    <p:extLst>
      <p:ext uri="{BB962C8B-B14F-4D97-AF65-F5344CB8AC3E}">
        <p14:creationId xmlns:p14="http://schemas.microsoft.com/office/powerpoint/2010/main" val="57861565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55796EE-5046-41EA-820C-D40096A73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02BFEE-C3E2-417C-9D63-9D2671E5C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solidFill>
            <a:srgbClr val="FFFFFF"/>
          </a:solid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7" name="Picture 6" descr="Text&#10;&#10;Description automatically generated">
            <a:extLst>
              <a:ext uri="{FF2B5EF4-FFF2-40B4-BE49-F238E27FC236}">
                <a16:creationId xmlns:a16="http://schemas.microsoft.com/office/drawing/2014/main" id="{6535C1DD-C90D-4537-9434-8682C8FA1A43}"/>
              </a:ext>
            </a:extLst>
          </p:cNvPr>
          <p:cNvPicPr>
            <a:picLocks noChangeAspect="1"/>
          </p:cNvPicPr>
          <p:nvPr/>
        </p:nvPicPr>
        <p:blipFill rotWithShape="1">
          <a:blip r:embed="rId4"/>
          <a:srcRect b="1002"/>
          <a:stretch/>
        </p:blipFill>
        <p:spPr>
          <a:xfrm>
            <a:off x="666813" y="1534842"/>
            <a:ext cx="5051804" cy="2975721"/>
          </a:xfrm>
          <a:prstGeom prst="rect">
            <a:avLst/>
          </a:prstGeom>
        </p:spPr>
      </p:pic>
      <p:pic>
        <p:nvPicPr>
          <p:cNvPr id="4" name="Picture 3" descr="Diagram&#10;&#10;Description automatically generated">
            <a:extLst>
              <a:ext uri="{FF2B5EF4-FFF2-40B4-BE49-F238E27FC236}">
                <a16:creationId xmlns:a16="http://schemas.microsoft.com/office/drawing/2014/main" id="{AFD8D03C-C644-42A8-92F3-2E0D31530B1E}"/>
              </a:ext>
            </a:extLst>
          </p:cNvPr>
          <p:cNvPicPr/>
          <p:nvPr/>
        </p:nvPicPr>
        <p:blipFill>
          <a:blip r:embed="rId5"/>
          <a:stretch>
            <a:fillRect/>
          </a:stretch>
        </p:blipFill>
        <p:spPr>
          <a:xfrm>
            <a:off x="6096000" y="1559017"/>
            <a:ext cx="5051804" cy="1389245"/>
          </a:xfrm>
          <a:prstGeom prst="rect">
            <a:avLst/>
          </a:prstGeom>
        </p:spPr>
      </p:pic>
      <p:pic>
        <p:nvPicPr>
          <p:cNvPr id="10" name="Picture 9" descr="Diagram&#10;&#10;Description automatically generated">
            <a:extLst>
              <a:ext uri="{FF2B5EF4-FFF2-40B4-BE49-F238E27FC236}">
                <a16:creationId xmlns:a16="http://schemas.microsoft.com/office/drawing/2014/main" id="{78123EC4-D9BE-446C-AE74-2B2BC0244983}"/>
              </a:ext>
            </a:extLst>
          </p:cNvPr>
          <p:cNvPicPr>
            <a:picLocks noChangeAspect="1"/>
          </p:cNvPicPr>
          <p:nvPr/>
        </p:nvPicPr>
        <p:blipFill>
          <a:blip r:embed="rId6"/>
          <a:stretch>
            <a:fillRect/>
          </a:stretch>
        </p:blipFill>
        <p:spPr>
          <a:xfrm>
            <a:off x="6060819" y="3035905"/>
            <a:ext cx="5295736" cy="3383896"/>
          </a:xfrm>
          <a:prstGeom prst="rect">
            <a:avLst/>
          </a:prstGeom>
        </p:spPr>
      </p:pic>
      <p:pic>
        <p:nvPicPr>
          <p:cNvPr id="9" name="Picture 8">
            <a:extLst>
              <a:ext uri="{FF2B5EF4-FFF2-40B4-BE49-F238E27FC236}">
                <a16:creationId xmlns:a16="http://schemas.microsoft.com/office/drawing/2014/main" id="{C6981663-4AB3-4306-B3F7-79B86E9E9D98}"/>
              </a:ext>
            </a:extLst>
          </p:cNvPr>
          <p:cNvPicPr>
            <a:picLocks noChangeAspect="1"/>
          </p:cNvPicPr>
          <p:nvPr/>
        </p:nvPicPr>
        <p:blipFill>
          <a:blip r:embed="rId7"/>
          <a:stretch>
            <a:fillRect/>
          </a:stretch>
        </p:blipFill>
        <p:spPr>
          <a:xfrm>
            <a:off x="719586" y="4727853"/>
            <a:ext cx="4969751" cy="1160363"/>
          </a:xfrm>
          <a:prstGeom prst="rect">
            <a:avLst/>
          </a:prstGeom>
        </p:spPr>
      </p:pic>
      <p:pic>
        <p:nvPicPr>
          <p:cNvPr id="13" name="Picture 12" descr="Text&#10;&#10;Description automatically generated">
            <a:extLst>
              <a:ext uri="{FF2B5EF4-FFF2-40B4-BE49-F238E27FC236}">
                <a16:creationId xmlns:a16="http://schemas.microsoft.com/office/drawing/2014/main" id="{07BA0BC2-A84C-4F18-B357-F2EE056CFAF2}"/>
              </a:ext>
            </a:extLst>
          </p:cNvPr>
          <p:cNvPicPr>
            <a:picLocks noChangeAspect="1"/>
          </p:cNvPicPr>
          <p:nvPr/>
        </p:nvPicPr>
        <p:blipFill>
          <a:blip r:embed="rId8"/>
          <a:stretch>
            <a:fillRect/>
          </a:stretch>
        </p:blipFill>
        <p:spPr>
          <a:xfrm>
            <a:off x="2312731" y="466449"/>
            <a:ext cx="7496175" cy="952500"/>
          </a:xfrm>
          <a:prstGeom prst="rect">
            <a:avLst/>
          </a:prstGeom>
        </p:spPr>
      </p:pic>
    </p:spTree>
    <p:extLst>
      <p:ext uri="{BB962C8B-B14F-4D97-AF65-F5344CB8AC3E}">
        <p14:creationId xmlns:p14="http://schemas.microsoft.com/office/powerpoint/2010/main" val="9512773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046A73-F96B-4608-AA4E-18CBA21DC082}"/>
              </a:ext>
            </a:extLst>
          </p:cNvPr>
          <p:cNvSpPr>
            <a:spLocks noGrp="1"/>
          </p:cNvSpPr>
          <p:nvPr>
            <p:ph type="title"/>
          </p:nvPr>
        </p:nvSpPr>
        <p:spPr/>
        <p:txBody>
          <a:bodyPr>
            <a:normAutofit fontScale="90000"/>
          </a:bodyPr>
          <a:lstStyle/>
          <a:p>
            <a:r>
              <a:rPr lang="en-GB" dirty="0"/>
              <a:t>Studies on plant pigments and other research topics</a:t>
            </a:r>
            <a:endParaRPr lang="it-IT" dirty="0"/>
          </a:p>
        </p:txBody>
      </p:sp>
      <p:sp>
        <p:nvSpPr>
          <p:cNvPr id="5" name="Content Placeholder 4">
            <a:extLst>
              <a:ext uri="{FF2B5EF4-FFF2-40B4-BE49-F238E27FC236}">
                <a16:creationId xmlns:a16="http://schemas.microsoft.com/office/drawing/2014/main" id="{0FF63678-8219-432D-A614-8E18CA7D52CF}"/>
              </a:ext>
            </a:extLst>
          </p:cNvPr>
          <p:cNvSpPr>
            <a:spLocks noGrp="1"/>
          </p:cNvSpPr>
          <p:nvPr>
            <p:ph idx="1"/>
          </p:nvPr>
        </p:nvSpPr>
        <p:spPr/>
        <p:txBody>
          <a:bodyPr>
            <a:normAutofit/>
          </a:bodyPr>
          <a:lstStyle/>
          <a:p>
            <a:r>
              <a:rPr lang="en-GB" sz="1800" dirty="0">
                <a:effectLst/>
                <a:ea typeface="Calibri" panose="020F0502020204030204" pitchFamily="34" charset="0"/>
                <a:cs typeface="Times New Roman" panose="02020603050405020304" pitchFamily="18" charset="0"/>
              </a:rPr>
              <a:t>Gertrude was a pioneered in the study of fatty acids, synthesising oleic acid and higher acids.</a:t>
            </a:r>
          </a:p>
          <a:p>
            <a:r>
              <a:rPr lang="en-GB" sz="1800" dirty="0">
                <a:cs typeface="Times New Roman" panose="02020603050405020304" pitchFamily="18" charset="0"/>
              </a:rPr>
              <a:t>She worked with her husband on plant pigments,. </a:t>
            </a:r>
            <a:r>
              <a:rPr lang="en-GB" sz="1800" dirty="0">
                <a:effectLst/>
                <a:ea typeface="Calibri" panose="020F0502020204030204" pitchFamily="34" charset="0"/>
                <a:cs typeface="Times New Roman" panose="02020603050405020304" pitchFamily="18" charset="0"/>
              </a:rPr>
              <a:t>Robert got the </a:t>
            </a:r>
            <a:r>
              <a:rPr lang="en-GB" sz="1800" dirty="0">
                <a:ea typeface="Calibri" panose="020F0502020204030204" pitchFamily="34" charset="0"/>
                <a:cs typeface="Times New Roman" panose="02020603050405020304" pitchFamily="18" charset="0"/>
              </a:rPr>
              <a:t>N</a:t>
            </a:r>
            <a:r>
              <a:rPr lang="en-GB" sz="1800" dirty="0">
                <a:effectLst/>
                <a:ea typeface="Calibri" panose="020F0502020204030204" pitchFamily="34" charset="0"/>
                <a:cs typeface="Times New Roman" panose="02020603050405020304" pitchFamily="18" charset="0"/>
              </a:rPr>
              <a:t>obel Prize for his research while she did not. </a:t>
            </a:r>
          </a:p>
          <a:p>
            <a:r>
              <a:rPr lang="en-GB" sz="1800" dirty="0">
                <a:solidFill>
                  <a:srgbClr val="000000"/>
                </a:solidFill>
                <a:effectLst/>
                <a:ea typeface="Calibri" panose="020F0502020204030204" pitchFamily="34" charset="0"/>
              </a:rPr>
              <a:t>Gertrude was recognised in her husband’s Nobel lecture:</a:t>
            </a:r>
          </a:p>
          <a:p>
            <a:pPr marL="0" indent="0" algn="ctr">
              <a:buNone/>
            </a:pPr>
            <a:r>
              <a:rPr lang="en-GB" dirty="0">
                <a:solidFill>
                  <a:srgbClr val="000000"/>
                </a:solidFill>
                <a:ea typeface="Calibri" panose="020F0502020204030204" pitchFamily="34" charset="0"/>
              </a:rPr>
              <a:t> “</a:t>
            </a:r>
            <a:r>
              <a:rPr lang="en-GB" i="1" dirty="0">
                <a:effectLst/>
                <a:ea typeface="Calibri" panose="020F0502020204030204" pitchFamily="34" charset="0"/>
                <a:cs typeface="Times New Roman" panose="02020603050405020304" pitchFamily="18" charset="0"/>
              </a:rPr>
              <a:t>Though it might be invidious to mention individuals, yet I may be allowed to say how much I owe to the constant help of my wife, not quite my first, but my most consistent collaborator, and over the longest period of years.”</a:t>
            </a:r>
            <a:endParaRPr lang="en-GB"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346809444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it-IT" sz="4400" dirty="0">
                <a:solidFill>
                  <a:schemeClr val="tx1"/>
                </a:solidFill>
              </a:rPr>
              <a:t>Edith Hilda </a:t>
            </a:r>
            <a:r>
              <a:rPr lang="it-IT" sz="4400" dirty="0" err="1">
                <a:solidFill>
                  <a:schemeClr val="tx1"/>
                </a:solidFill>
              </a:rPr>
              <a:t>Ingold</a:t>
            </a:r>
            <a:endParaRPr lang="it-IT" sz="4400" dirty="0">
              <a:solidFill>
                <a:schemeClr val="tx1"/>
              </a:solidFill>
            </a:endParaRP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781750" y="1140797"/>
            <a:ext cx="6496852" cy="5239512"/>
          </a:xfrm>
        </p:spPr>
        <p:txBody>
          <a:bodyPr anchor="ctr">
            <a:normAutofit/>
          </a:bodyPr>
          <a:lstStyle/>
          <a:p>
            <a:pPr algn="just"/>
            <a:r>
              <a:rPr lang="en-GB" sz="2000" dirty="0">
                <a:effectLst/>
                <a:ea typeface="Calibri" panose="020F0502020204030204" pitchFamily="34" charset="0"/>
                <a:cs typeface="Times New Roman" panose="02020603050405020304" pitchFamily="18" charset="0"/>
              </a:rPr>
              <a:t>Edith Hilda </a:t>
            </a:r>
            <a:r>
              <a:rPr lang="en-GB" sz="2000" dirty="0" err="1">
                <a:effectLst/>
                <a:ea typeface="Calibri" panose="020F0502020204030204" pitchFamily="34" charset="0"/>
                <a:cs typeface="Times New Roman" panose="02020603050405020304" pitchFamily="18" charset="0"/>
              </a:rPr>
              <a:t>Usherwood</a:t>
            </a:r>
            <a:r>
              <a:rPr lang="en-GB" sz="2000" dirty="0">
                <a:effectLst/>
                <a:ea typeface="Calibri" panose="020F0502020204030204" pitchFamily="34" charset="0"/>
                <a:cs typeface="Times New Roman" panose="02020603050405020304" pitchFamily="18" charset="0"/>
              </a:rPr>
              <a:t> was born in 1898, </a:t>
            </a:r>
            <a:r>
              <a:rPr lang="en-GB" sz="2000" dirty="0">
                <a:ea typeface="Calibri" panose="020F0502020204030204" pitchFamily="34" charset="0"/>
                <a:cs typeface="Times New Roman" panose="02020603050405020304" pitchFamily="18" charset="0"/>
              </a:rPr>
              <a:t>her father was an engineer. </a:t>
            </a:r>
          </a:p>
          <a:p>
            <a:pPr algn="just"/>
            <a:r>
              <a:rPr lang="en-GB" sz="2000" dirty="0">
                <a:ea typeface="Calibri" panose="020F0502020204030204" pitchFamily="34" charset="0"/>
                <a:cs typeface="Times New Roman" panose="02020603050405020304" pitchFamily="18" charset="0"/>
              </a:rPr>
              <a:t>She g</a:t>
            </a:r>
            <a:r>
              <a:rPr lang="en-GB" sz="2000" dirty="0">
                <a:effectLst/>
                <a:ea typeface="Calibri" panose="020F0502020204030204" pitchFamily="34" charset="0"/>
                <a:cs typeface="Times New Roman" panose="02020603050405020304" pitchFamily="18" charset="0"/>
              </a:rPr>
              <a:t>ained a Ph.D. at Imperial College under Dr </a:t>
            </a:r>
            <a:r>
              <a:rPr lang="en-GB" sz="2000" dirty="0" err="1">
                <a:effectLst/>
                <a:ea typeface="Calibri" panose="020F0502020204030204" pitchFamily="34" charset="0"/>
                <a:cs typeface="Times New Roman" panose="02020603050405020304" pitchFamily="18" charset="0"/>
              </a:rPr>
              <a:t>Whiteley’s</a:t>
            </a:r>
            <a:r>
              <a:rPr lang="en-GB" sz="2000" dirty="0">
                <a:effectLst/>
                <a:ea typeface="Calibri" panose="020F0502020204030204" pitchFamily="34" charset="0"/>
                <a:cs typeface="Times New Roman" panose="02020603050405020304" pitchFamily="18" charset="0"/>
              </a:rPr>
              <a:t> supervision, working on tautomerism of oximes.. </a:t>
            </a:r>
          </a:p>
          <a:p>
            <a:pPr algn="just"/>
            <a:r>
              <a:rPr lang="en-GB" sz="2000" dirty="0">
                <a:effectLst/>
                <a:ea typeface="Calibri" panose="020F0502020204030204" pitchFamily="34" charset="0"/>
                <a:cs typeface="Times New Roman" panose="02020603050405020304" pitchFamily="18" charset="0"/>
              </a:rPr>
              <a:t>Hilda </a:t>
            </a:r>
            <a:r>
              <a:rPr lang="en-GB" sz="2000" dirty="0">
                <a:ea typeface="Calibri" panose="020F0502020204030204" pitchFamily="34" charset="0"/>
                <a:cs typeface="Times New Roman" panose="02020603050405020304" pitchFamily="18" charset="0"/>
              </a:rPr>
              <a:t>worked with Ingold on “</a:t>
            </a:r>
            <a:r>
              <a:rPr lang="en-GB" sz="2000" i="1" dirty="0">
                <a:effectLst/>
                <a:ea typeface="Calibri" panose="020F0502020204030204" pitchFamily="34" charset="0"/>
                <a:cs typeface="Times New Roman" panose="02020603050405020304" pitchFamily="18" charset="0"/>
              </a:rPr>
              <a:t>The specific heats of gases with special reference to hydrogen</a:t>
            </a:r>
            <a:r>
              <a:rPr lang="en-GB" sz="2000" dirty="0">
                <a:ea typeface="Calibri" panose="020F0502020204030204" pitchFamily="34" charset="0"/>
                <a:cs typeface="Times New Roman" panose="02020603050405020304" pitchFamily="18" charset="0"/>
              </a:rPr>
              <a:t>”, applying energy levels to </a:t>
            </a:r>
            <a:r>
              <a:rPr lang="en-GB" sz="2000" dirty="0">
                <a:effectLst/>
                <a:ea typeface="Calibri" panose="020F0502020204030204" pitchFamily="34" charset="0"/>
                <a:cs typeface="Times New Roman" panose="02020603050405020304" pitchFamily="18" charset="0"/>
              </a:rPr>
              <a:t>C</a:t>
            </a:r>
            <a:r>
              <a:rPr lang="en-GB" sz="2000" baseline="-25000" dirty="0">
                <a:effectLst/>
                <a:ea typeface="Calibri" panose="020F0502020204030204" pitchFamily="34" charset="0"/>
                <a:cs typeface="Times New Roman" panose="02020603050405020304" pitchFamily="18" charset="0"/>
              </a:rPr>
              <a:t>V</a:t>
            </a:r>
            <a:r>
              <a:rPr lang="en-GB" sz="2000" dirty="0">
                <a:effectLst/>
                <a:ea typeface="Calibri" panose="020F0502020204030204" pitchFamily="34" charset="0"/>
                <a:cs typeface="Times New Roman" panose="02020603050405020304" pitchFamily="18" charset="0"/>
              </a:rPr>
              <a:t> of diatomic molecules. They married in 1923.</a:t>
            </a:r>
          </a:p>
          <a:p>
            <a:pPr algn="just"/>
            <a:r>
              <a:rPr lang="en-GB" sz="2000" dirty="0">
                <a:ea typeface="Calibri" panose="020F0502020204030204" pitchFamily="34" charset="0"/>
                <a:cs typeface="Times New Roman" panose="02020603050405020304" pitchFamily="18" charset="0"/>
              </a:rPr>
              <a:t>She participated in the Robinson-Ingold controversy about the electronic theory. She worked for 72 hours with no break in the laboratory to fix her errors. </a:t>
            </a:r>
          </a:p>
          <a:p>
            <a:pPr algn="just"/>
            <a:r>
              <a:rPr lang="en-GB" sz="2000" dirty="0">
                <a:ea typeface="Calibri" panose="020F0502020204030204" pitchFamily="34" charset="0"/>
                <a:cs typeface="Times New Roman" panose="02020603050405020304" pitchFamily="18" charset="0"/>
              </a:rPr>
              <a:t>During WWII Hilda got a paid position as a secretary. She abandoned her role as researcher, becoming a more typical professor’s wife</a:t>
            </a:r>
            <a:r>
              <a:rPr lang="en-GB" sz="2000">
                <a:ea typeface="Calibri" panose="020F0502020204030204" pitchFamily="34" charset="0"/>
                <a:cs typeface="Times New Roman" panose="02020603050405020304" pitchFamily="18" charset="0"/>
              </a:rPr>
              <a:t>. </a:t>
            </a:r>
            <a:endParaRPr lang="en-GB" sz="2000" dirty="0">
              <a:ea typeface="Calibri" panose="020F0502020204030204" pitchFamily="34" charset="0"/>
              <a:cs typeface="Times New Roman" panose="02020603050405020304" pitchFamily="18" charset="0"/>
            </a:endParaRPr>
          </a:p>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111302791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5796EE-5046-41EA-820C-D40096A73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02BFEE-C3E2-417C-9D63-9D2671E5C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solidFill>
            <a:srgbClr val="FFFFFF"/>
          </a:solid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4" name="Picture 3" descr="Chart&#10;&#10;Description automatically generated">
            <a:extLst>
              <a:ext uri="{FF2B5EF4-FFF2-40B4-BE49-F238E27FC236}">
                <a16:creationId xmlns:a16="http://schemas.microsoft.com/office/drawing/2014/main" id="{7DDFA00B-0CDF-4325-B6E0-F48663A4A91B}"/>
              </a:ext>
            </a:extLst>
          </p:cNvPr>
          <p:cNvPicPr/>
          <p:nvPr/>
        </p:nvPicPr>
        <p:blipFill rotWithShape="1">
          <a:blip r:embed="rId4"/>
          <a:srcRect l="7248"/>
          <a:stretch/>
        </p:blipFill>
        <p:spPr bwMode="auto">
          <a:xfrm>
            <a:off x="804334" y="1434193"/>
            <a:ext cx="5051804" cy="3989613"/>
          </a:xfrm>
          <a:prstGeom prst="rect">
            <a:avLst/>
          </a:prstGeom>
          <a:extLst>
            <a:ext uri="{53640926-AAD7-44D8-BBD7-CCE9431645EC}">
              <a14:shadowObscured xmlns:a14="http://schemas.microsoft.com/office/drawing/2010/main"/>
            </a:ext>
          </a:extLst>
        </p:spPr>
      </p:pic>
      <p:pic>
        <p:nvPicPr>
          <p:cNvPr id="6" name="Picture 5" descr="A group of men sitting at a table with flowers&#10;&#10;Description automatically generated with medium confidence">
            <a:extLst>
              <a:ext uri="{FF2B5EF4-FFF2-40B4-BE49-F238E27FC236}">
                <a16:creationId xmlns:a16="http://schemas.microsoft.com/office/drawing/2014/main" id="{8ADCFD2E-9FEC-4F18-90D3-02CC0DF47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5861" y="1891808"/>
            <a:ext cx="5051804" cy="3074383"/>
          </a:xfrm>
          <a:prstGeom prst="rect">
            <a:avLst/>
          </a:prstGeom>
        </p:spPr>
      </p:pic>
      <p:sp>
        <p:nvSpPr>
          <p:cNvPr id="7" name="TextBox 6">
            <a:extLst>
              <a:ext uri="{FF2B5EF4-FFF2-40B4-BE49-F238E27FC236}">
                <a16:creationId xmlns:a16="http://schemas.microsoft.com/office/drawing/2014/main" id="{3C9FD5AC-1EF7-4F40-8EC7-9411F18717CC}"/>
              </a:ext>
            </a:extLst>
          </p:cNvPr>
          <p:cNvSpPr txBox="1"/>
          <p:nvPr/>
        </p:nvSpPr>
        <p:spPr>
          <a:xfrm>
            <a:off x="1270208" y="5423806"/>
            <a:ext cx="3951890" cy="646331"/>
          </a:xfrm>
          <a:prstGeom prst="rect">
            <a:avLst/>
          </a:prstGeom>
          <a:noFill/>
        </p:spPr>
        <p:txBody>
          <a:bodyPr wrap="square" rtlCol="0">
            <a:spAutoFit/>
          </a:bodyPr>
          <a:lstStyle/>
          <a:p>
            <a:pPr algn="just"/>
            <a:r>
              <a:rPr lang="en-GB" sz="1800" dirty="0">
                <a:effectLst/>
                <a:ea typeface="Calibri" panose="020F0502020204030204" pitchFamily="34" charset="0"/>
                <a:cs typeface="Times New Roman" panose="02020603050405020304" pitchFamily="18" charset="0"/>
              </a:rPr>
              <a:t>The diagram from the 1922 paper on C</a:t>
            </a:r>
            <a:r>
              <a:rPr lang="en-GB" sz="1800" baseline="-25000" dirty="0">
                <a:effectLst/>
                <a:ea typeface="Calibri" panose="020F0502020204030204" pitchFamily="34" charset="0"/>
                <a:cs typeface="Times New Roman" panose="02020603050405020304" pitchFamily="18" charset="0"/>
              </a:rPr>
              <a:t>V</a:t>
            </a:r>
            <a:r>
              <a:rPr lang="en-GB" sz="1800" dirty="0">
                <a:effectLst/>
                <a:ea typeface="Calibri" panose="020F0502020204030204" pitchFamily="34" charset="0"/>
                <a:cs typeface="Times New Roman" panose="02020603050405020304" pitchFamily="18" charset="0"/>
              </a:rPr>
              <a:t>, showing theoretical and experimental data</a:t>
            </a:r>
            <a:endParaRPr lang="it-IT" dirty="0"/>
          </a:p>
        </p:txBody>
      </p:sp>
      <p:sp>
        <p:nvSpPr>
          <p:cNvPr id="8" name="TextBox 7">
            <a:extLst>
              <a:ext uri="{FF2B5EF4-FFF2-40B4-BE49-F238E27FC236}">
                <a16:creationId xmlns:a16="http://schemas.microsoft.com/office/drawing/2014/main" id="{C70E669C-A41B-48EF-830E-F88477AD46E8}"/>
              </a:ext>
            </a:extLst>
          </p:cNvPr>
          <p:cNvSpPr txBox="1"/>
          <p:nvPr/>
        </p:nvSpPr>
        <p:spPr>
          <a:xfrm>
            <a:off x="6801735" y="5423806"/>
            <a:ext cx="4322017" cy="369332"/>
          </a:xfrm>
          <a:prstGeom prst="rect">
            <a:avLst/>
          </a:prstGeom>
          <a:noFill/>
        </p:spPr>
        <p:txBody>
          <a:bodyPr wrap="none" rtlCol="0">
            <a:spAutoFit/>
          </a:bodyPr>
          <a:lstStyle/>
          <a:p>
            <a:r>
              <a:rPr lang="en-US" b="0" i="0" dirty="0">
                <a:effectLst/>
              </a:rPr>
              <a:t>Christopher Ingold, Hughes and Hilda Ingold</a:t>
            </a:r>
            <a:endParaRPr lang="it-IT" dirty="0"/>
          </a:p>
        </p:txBody>
      </p:sp>
    </p:spTree>
    <p:extLst>
      <p:ext uri="{BB962C8B-B14F-4D97-AF65-F5344CB8AC3E}">
        <p14:creationId xmlns:p14="http://schemas.microsoft.com/office/powerpoint/2010/main" val="152807254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4E1F-8D80-4B1F-AF49-6F2C39AD33E5}"/>
              </a:ext>
            </a:extLst>
          </p:cNvPr>
          <p:cNvSpPr>
            <a:spLocks noGrp="1"/>
          </p:cNvSpPr>
          <p:nvPr>
            <p:ph type="ctrTitle"/>
          </p:nvPr>
        </p:nvSpPr>
        <p:spPr/>
        <p:txBody>
          <a:bodyPr/>
          <a:lstStyle/>
          <a:p>
            <a:r>
              <a:rPr lang="en-GB" sz="8000" dirty="0"/>
              <a:t>Conclusion</a:t>
            </a:r>
            <a:endParaRPr lang="it-IT" sz="8000" dirty="0"/>
          </a:p>
        </p:txBody>
      </p:sp>
    </p:spTree>
    <p:extLst>
      <p:ext uri="{BB962C8B-B14F-4D97-AF65-F5344CB8AC3E}">
        <p14:creationId xmlns:p14="http://schemas.microsoft.com/office/powerpoint/2010/main" val="46990846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dirty="0">
                <a:solidFill>
                  <a:schemeClr val="tx1"/>
                </a:solidFill>
              </a:rPr>
              <a:t>Works cited</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781752" y="1664429"/>
            <a:ext cx="6622377" cy="5042630"/>
          </a:xfrm>
        </p:spPr>
        <p:txBody>
          <a:bodyPr anchor="ctr">
            <a:noAutofit/>
          </a:bodyPr>
          <a:lstStyle/>
          <a:p>
            <a:r>
              <a:rPr lang="en-GB" sz="1200" dirty="0" err="1">
                <a:effectLst/>
                <a:ea typeface="Calibri" panose="020F0502020204030204" pitchFamily="34" charset="0"/>
              </a:rPr>
              <a:t>Krietsch</a:t>
            </a:r>
            <a:r>
              <a:rPr lang="en-GB" sz="1200" dirty="0">
                <a:effectLst/>
                <a:ea typeface="Calibri" panose="020F0502020204030204" pitchFamily="34" charset="0"/>
              </a:rPr>
              <a:t> Boerner, Leigh. “Podcast: Chemists Debate the Value of Name Reactions in Organic Chemistry.” </a:t>
            </a:r>
            <a:r>
              <a:rPr lang="it-IT" sz="1200" dirty="0" err="1">
                <a:effectLst/>
                <a:ea typeface="Calibri" panose="020F0502020204030204" pitchFamily="34" charset="0"/>
              </a:rPr>
              <a:t>C&amp;amp;EN</a:t>
            </a:r>
            <a:r>
              <a:rPr lang="it-IT" sz="1200" dirty="0">
                <a:effectLst/>
                <a:ea typeface="Calibri" panose="020F0502020204030204" pitchFamily="34" charset="0"/>
              </a:rPr>
              <a:t>, 2020. https://cen.acs.org/synthesis/reaction-mechanisms/Podcast-Chemists-debate-value-name-reactions-in-organic-chemistry/98/web/2020/08.</a:t>
            </a:r>
          </a:p>
          <a:p>
            <a:r>
              <a:rPr lang="en-GB" sz="1200" dirty="0" err="1">
                <a:effectLst/>
                <a:ea typeface="Calibri" panose="020F0502020204030204" pitchFamily="34" charset="0"/>
              </a:rPr>
              <a:t>Krauch</a:t>
            </a:r>
            <a:r>
              <a:rPr lang="en-GB" sz="1200" dirty="0">
                <a:effectLst/>
                <a:ea typeface="Calibri" panose="020F0502020204030204" pitchFamily="34" charset="0"/>
              </a:rPr>
              <a:t>, Helmut., and Werner Kunz. Foreword to “Organic Name Reactions : A Contribution to the Terminology of Organic Chemistry, Biochemistry and Theoretical Organic Chemistry”. New York: Wiley, 1964.</a:t>
            </a:r>
          </a:p>
          <a:p>
            <a:r>
              <a:rPr lang="en-US" sz="1200" dirty="0" err="1">
                <a:solidFill>
                  <a:schemeClr val="tx1"/>
                </a:solidFill>
              </a:rPr>
              <a:t>Drahl</a:t>
            </a:r>
            <a:r>
              <a:rPr lang="en-US" sz="1200" dirty="0">
                <a:solidFill>
                  <a:schemeClr val="tx1"/>
                </a:solidFill>
              </a:rPr>
              <a:t>, Carmen. “In Names, History and Legacy” Chem. Eng. News 2010, 88 (20), 31–33. https://cen.acs.org/articles/88/i20/Names-History-Legacy.html</a:t>
            </a:r>
          </a:p>
          <a:p>
            <a:r>
              <a:rPr lang="en-GB" sz="1200" dirty="0">
                <a:effectLst/>
                <a:ea typeface="Calibri" panose="020F0502020204030204" pitchFamily="34" charset="0"/>
              </a:rPr>
              <a:t>Morris, Peter J. “Named Reactions - Forgotten Chemists.” Chem. Ind. 24, 1999: 968–72.</a:t>
            </a:r>
            <a:endParaRPr lang="en-US" sz="1200" dirty="0">
              <a:solidFill>
                <a:schemeClr val="tx1"/>
              </a:solidFill>
              <a:effectLst/>
              <a:ea typeface="Calibri" panose="020F0502020204030204" pitchFamily="34" charset="0"/>
            </a:endParaRPr>
          </a:p>
          <a:p>
            <a:r>
              <a:rPr lang="en-GB" sz="1200" dirty="0" err="1">
                <a:effectLst/>
                <a:ea typeface="Calibri" panose="020F0502020204030204" pitchFamily="34" charset="0"/>
                <a:cs typeface="Calibri" panose="020F0502020204030204" pitchFamily="34" charset="0"/>
              </a:rPr>
              <a:t>Dyhouse</a:t>
            </a:r>
            <a:r>
              <a:rPr lang="en-GB" sz="1200" dirty="0">
                <a:effectLst/>
                <a:ea typeface="Calibri" panose="020F0502020204030204" pitchFamily="34" charset="0"/>
                <a:cs typeface="Calibri" panose="020F0502020204030204" pitchFamily="34" charset="0"/>
              </a:rPr>
              <a:t>, Carol. Girls Growing up in Late Victorian and Edwardian England. Routledge Library Editions. Women's History ; v. 14. London: Routledge, 2013: 3-39</a:t>
            </a:r>
            <a:endParaRPr lang="it-IT" sz="1200" dirty="0">
              <a:effectLst/>
              <a:ea typeface="Calibri" panose="020F0502020204030204" pitchFamily="34" charset="0"/>
              <a:cs typeface="Times New Roman" panose="02020603050405020304" pitchFamily="18" charset="0"/>
            </a:endParaRPr>
          </a:p>
          <a:p>
            <a:r>
              <a:rPr lang="en-GB" sz="1200" dirty="0" err="1">
                <a:effectLst/>
                <a:ea typeface="Calibri" panose="020F0502020204030204" pitchFamily="34" charset="0"/>
              </a:rPr>
              <a:t>Mazón</a:t>
            </a:r>
            <a:r>
              <a:rPr lang="en-GB" sz="1200" dirty="0">
                <a:effectLst/>
                <a:ea typeface="Calibri" panose="020F0502020204030204" pitchFamily="34" charset="0"/>
              </a:rPr>
              <a:t>, Patricia M. Gender and the Modern Research University : The Admission of Women to German Higher Education, 1865-1914. Stanford, Calif.: Stanford University Press, 2003. </a:t>
            </a:r>
            <a:endParaRPr lang="en-US" sz="1200" dirty="0">
              <a:solidFill>
                <a:schemeClr val="tx1"/>
              </a:solidFill>
              <a:ea typeface="Calibri" panose="020F0502020204030204" pitchFamily="34" charset="0"/>
            </a:endParaRPr>
          </a:p>
          <a:p>
            <a:r>
              <a:rPr lang="en-GB" sz="1200" dirty="0">
                <a:effectLst/>
                <a:ea typeface="Calibri" panose="020F0502020204030204" pitchFamily="34" charset="0"/>
                <a:cs typeface="Calibri" panose="020F0502020204030204" pitchFamily="34" charset="0"/>
              </a:rPr>
              <a:t>“HISTOIRE.” HISTOIRE - </a:t>
            </a:r>
            <a:r>
              <a:rPr lang="en-GB" sz="1200" dirty="0" err="1">
                <a:effectLst/>
                <a:ea typeface="Calibri" panose="020F0502020204030204" pitchFamily="34" charset="0"/>
                <a:cs typeface="Calibri" panose="020F0502020204030204" pitchFamily="34" charset="0"/>
              </a:rPr>
              <a:t>Institut</a:t>
            </a:r>
            <a:r>
              <a:rPr lang="en-GB" sz="1200" dirty="0">
                <a:effectLst/>
                <a:ea typeface="Calibri" panose="020F0502020204030204" pitchFamily="34" charset="0"/>
                <a:cs typeface="Calibri" panose="020F0502020204030204" pitchFamily="34" charset="0"/>
              </a:rPr>
              <a:t> Pasteur, 1997-2015. </a:t>
            </a:r>
            <a:r>
              <a:rPr lang="en-GB" sz="1200" dirty="0">
                <a:ea typeface="Calibri" panose="020F0502020204030204" pitchFamily="34" charset="0"/>
                <a:cs typeface="Calibri" panose="020F0502020204030204" pitchFamily="34" charset="0"/>
              </a:rPr>
              <a:t>https://phototheque.pasteur.fr/fr/navigation/list/WS/HOME_MENU/node/5/slug/histoire/nobc/1</a:t>
            </a:r>
            <a:endParaRPr lang="en-GB" sz="1200" dirty="0">
              <a:effectLst/>
              <a:ea typeface="Calibri" panose="020F0502020204030204" pitchFamily="34" charset="0"/>
              <a:cs typeface="Calibri" panose="020F0502020204030204" pitchFamily="34" charset="0"/>
            </a:endParaRPr>
          </a:p>
          <a:p>
            <a:r>
              <a:rPr lang="it-IT" sz="1200" dirty="0">
                <a:effectLst/>
                <a:ea typeface="Calibri" panose="020F0502020204030204" pitchFamily="34" charset="0"/>
                <a:cs typeface="Calibri" panose="020F0502020204030204" pitchFamily="34" charset="0"/>
              </a:rPr>
              <a:t>Piattelli, Valentina. “Breve storia dell'emancipazione Femminile in Italia.” la Repubblica, </a:t>
            </a:r>
            <a:r>
              <a:rPr lang="it-IT" sz="1200" dirty="0" err="1">
                <a:effectLst/>
                <a:ea typeface="Calibri" panose="020F0502020204030204" pitchFamily="34" charset="0"/>
                <a:cs typeface="Calibri" panose="020F0502020204030204" pitchFamily="34" charset="0"/>
              </a:rPr>
              <a:t>n.d.</a:t>
            </a:r>
            <a:r>
              <a:rPr lang="it-IT" sz="1200" dirty="0">
                <a:effectLst/>
                <a:ea typeface="Calibri" panose="020F0502020204030204" pitchFamily="34" charset="0"/>
                <a:cs typeface="Calibri" panose="020F0502020204030204" pitchFamily="34" charset="0"/>
              </a:rPr>
              <a:t> </a:t>
            </a:r>
            <a:r>
              <a:rPr lang="it-IT" sz="1200" dirty="0">
                <a:ea typeface="Calibri" panose="020F0502020204030204" pitchFamily="34" charset="0"/>
                <a:cs typeface="Calibri" panose="020F0502020204030204" pitchFamily="34" charset="0"/>
              </a:rPr>
              <a:t>http://www.storiaxxisecolo.it/larepubblica/repubblicadonne.htm</a:t>
            </a:r>
          </a:p>
          <a:p>
            <a:r>
              <a:rPr lang="en-GB" sz="1200" dirty="0">
                <a:effectLst/>
                <a:ea typeface="Calibri" panose="020F0502020204030204" pitchFamily="34" charset="0"/>
                <a:cs typeface="Calibri" panose="020F0502020204030204" pitchFamily="34" charset="0"/>
              </a:rPr>
              <a:t>“The Great Scheme.” </a:t>
            </a:r>
            <a:r>
              <a:rPr lang="en-GB" sz="1200" dirty="0" err="1">
                <a:effectLst/>
                <a:ea typeface="Calibri" panose="020F0502020204030204" pitchFamily="34" charset="0"/>
                <a:cs typeface="Calibri" panose="020F0502020204030204" pitchFamily="34" charset="0"/>
              </a:rPr>
              <a:t>Girton</a:t>
            </a:r>
            <a:r>
              <a:rPr lang="en-GB" sz="1200" dirty="0">
                <a:effectLst/>
                <a:ea typeface="Calibri" panose="020F0502020204030204" pitchFamily="34" charset="0"/>
                <a:cs typeface="Calibri" panose="020F0502020204030204" pitchFamily="34" charset="0"/>
              </a:rPr>
              <a:t> College, n.d. https://www.girton.cam.ac.uk/pioneering-history/the-great-scheme</a:t>
            </a:r>
            <a:endParaRPr lang="it-IT" sz="1200" dirty="0">
              <a:effectLst/>
              <a:ea typeface="Calibri" panose="020F0502020204030204" pitchFamily="34" charset="0"/>
              <a:cs typeface="Times New Roman" panose="02020603050405020304" pitchFamily="18" charset="0"/>
            </a:endParaRPr>
          </a:p>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50" dirty="0">
              <a:solidFill>
                <a:schemeClr val="tx1"/>
              </a:solidFill>
              <a:latin typeface="Garamond" panose="02020404030301010803" pitchFamily="18" charset="0"/>
            </a:endParaRPr>
          </a:p>
          <a:p>
            <a:endParaRPr lang="en-US" sz="125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94486533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dirty="0">
                <a:solidFill>
                  <a:schemeClr val="tx1"/>
                </a:solidFill>
              </a:rPr>
              <a:t>Contents</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907279" y="1508760"/>
            <a:ext cx="6114506" cy="3977640"/>
          </a:xfrm>
        </p:spPr>
        <p:txBody>
          <a:bodyPr anchor="ctr">
            <a:normAutofit/>
          </a:bodyPr>
          <a:lstStyle/>
          <a:p>
            <a:pPr algn="just">
              <a:lnSpc>
                <a:spcPct val="150000"/>
              </a:lnSpc>
            </a:pPr>
            <a:r>
              <a:rPr lang="en-US" sz="2000" dirty="0">
                <a:solidFill>
                  <a:schemeClr val="tx1"/>
                </a:solidFill>
              </a:rPr>
              <a:t>Background Knowledge of Named Reactions</a:t>
            </a:r>
          </a:p>
          <a:p>
            <a:pPr algn="just">
              <a:lnSpc>
                <a:spcPct val="150000"/>
              </a:lnSpc>
            </a:pPr>
            <a:r>
              <a:rPr lang="en-US" sz="2000" dirty="0">
                <a:solidFill>
                  <a:schemeClr val="tx1"/>
                </a:solidFill>
              </a:rPr>
              <a:t>Women’s Education in the late 19th and early 20th Century</a:t>
            </a:r>
          </a:p>
          <a:p>
            <a:pPr algn="just">
              <a:lnSpc>
                <a:spcPct val="150000"/>
              </a:lnSpc>
            </a:pPr>
            <a:r>
              <a:rPr lang="en-US" sz="2000" dirty="0">
                <a:solidFill>
                  <a:schemeClr val="tx1"/>
                </a:solidFill>
              </a:rPr>
              <a:t>Women as Researchers and Academics in Man’s World</a:t>
            </a:r>
          </a:p>
          <a:p>
            <a:pPr algn="just">
              <a:lnSpc>
                <a:spcPct val="150000"/>
              </a:lnSpc>
            </a:pPr>
            <a:r>
              <a:rPr lang="en-US" sz="2000" dirty="0">
                <a:solidFill>
                  <a:schemeClr val="tx1"/>
                </a:solidFill>
              </a:rPr>
              <a:t>The Great War and Social Changes</a:t>
            </a:r>
          </a:p>
        </p:txBody>
      </p:sp>
    </p:spTree>
    <p:extLst>
      <p:ext uri="{BB962C8B-B14F-4D97-AF65-F5344CB8AC3E}">
        <p14:creationId xmlns:p14="http://schemas.microsoft.com/office/powerpoint/2010/main" val="16115361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dirty="0">
                <a:solidFill>
                  <a:schemeClr val="tx1"/>
                </a:solidFill>
              </a:rPr>
              <a:t>Works cited</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700531" y="949726"/>
            <a:ext cx="6784966" cy="5056936"/>
          </a:xfrm>
        </p:spPr>
        <p:txBody>
          <a:bodyPr anchor="ctr">
            <a:noAutofit/>
          </a:bodyPr>
          <a:lstStyle/>
          <a:p>
            <a:r>
              <a:rPr lang="en-GB" sz="1200" dirty="0">
                <a:effectLst/>
                <a:ea typeface="Calibri" panose="020F0502020204030204" pitchFamily="34" charset="0"/>
                <a:cs typeface="Calibri" panose="020F0502020204030204" pitchFamily="34" charset="0"/>
              </a:rPr>
              <a:t>Rayner-</a:t>
            </a:r>
            <a:r>
              <a:rPr lang="en-GB" sz="1200" dirty="0" err="1">
                <a:effectLst/>
                <a:ea typeface="Calibri" panose="020F0502020204030204" pitchFamily="34" charset="0"/>
                <a:cs typeface="Calibri" panose="020F0502020204030204" pitchFamily="34" charset="0"/>
              </a:rPr>
              <a:t>Canham</a:t>
            </a:r>
            <a:r>
              <a:rPr lang="en-GB" sz="1200" dirty="0">
                <a:effectLst/>
                <a:ea typeface="Calibri" panose="020F0502020204030204" pitchFamily="34" charset="0"/>
                <a:cs typeface="Calibri" panose="020F0502020204030204" pitchFamily="34" charset="0"/>
              </a:rPr>
              <a:t>, </a:t>
            </a:r>
            <a:r>
              <a:rPr lang="en-GB" sz="1200" dirty="0" err="1">
                <a:effectLst/>
                <a:ea typeface="Calibri" panose="020F0502020204030204" pitchFamily="34" charset="0"/>
                <a:cs typeface="Calibri" panose="020F0502020204030204" pitchFamily="34" charset="0"/>
              </a:rPr>
              <a:t>Marelene</a:t>
            </a:r>
            <a:r>
              <a:rPr lang="en-GB" sz="1200" dirty="0">
                <a:effectLst/>
                <a:ea typeface="Calibri" panose="020F0502020204030204" pitchFamily="34" charset="0"/>
                <a:cs typeface="Calibri" panose="020F0502020204030204" pitchFamily="34" charset="0"/>
              </a:rPr>
              <a:t> F, and Rayner-</a:t>
            </a:r>
            <a:r>
              <a:rPr lang="en-GB" sz="1200" dirty="0" err="1">
                <a:effectLst/>
                <a:ea typeface="Calibri" panose="020F0502020204030204" pitchFamily="34" charset="0"/>
                <a:cs typeface="Calibri" panose="020F0502020204030204" pitchFamily="34" charset="0"/>
              </a:rPr>
              <a:t>Canham</a:t>
            </a:r>
            <a:r>
              <a:rPr lang="en-GB" sz="1200" dirty="0">
                <a:effectLst/>
                <a:ea typeface="Calibri" panose="020F0502020204030204" pitchFamily="34" charset="0"/>
                <a:cs typeface="Calibri" panose="020F0502020204030204" pitchFamily="34" charset="0"/>
              </a:rPr>
              <a:t>, Geoffrey. “Chemistry Was Their Life: Pioneer British Women Chemists, 1880-1949.” London: Imperial College Press, 2008: 62-79, 215-260, 421-446.</a:t>
            </a:r>
            <a:endParaRPr lang="it-IT" sz="1200" dirty="0">
              <a:effectLst/>
              <a:ea typeface="Calibri" panose="020F0502020204030204" pitchFamily="34" charset="0"/>
              <a:cs typeface="Times New Roman" panose="02020603050405020304" pitchFamily="18" charset="0"/>
            </a:endParaRPr>
          </a:p>
          <a:p>
            <a:r>
              <a:rPr lang="en-GB" sz="1200" dirty="0" err="1">
                <a:effectLst/>
                <a:ea typeface="Calibri" panose="020F0502020204030204" pitchFamily="34" charset="0"/>
              </a:rPr>
              <a:t>Dyhouse</a:t>
            </a:r>
            <a:r>
              <a:rPr lang="en-GB" sz="1200" dirty="0">
                <a:effectLst/>
                <a:ea typeface="Calibri" panose="020F0502020204030204" pitchFamily="34" charset="0"/>
              </a:rPr>
              <a:t>, Carol. No Distinction of Sex? : Women in British Universities, 1870-1939. Women's History. London, [England]; New York, 2016: 189-237.</a:t>
            </a:r>
            <a:endParaRPr lang="en-US" sz="1200" dirty="0">
              <a:solidFill>
                <a:schemeClr val="tx1"/>
              </a:solidFill>
              <a:effectLst/>
              <a:ea typeface="Calibri" panose="020F0502020204030204" pitchFamily="34" charset="0"/>
            </a:endParaRPr>
          </a:p>
          <a:p>
            <a:r>
              <a:rPr lang="en-GB" sz="1200" dirty="0">
                <a:effectLst/>
                <a:ea typeface="Calibri" panose="020F0502020204030204" pitchFamily="34" charset="0"/>
                <a:cs typeface="Calibri" panose="020F0502020204030204" pitchFamily="34" charset="0"/>
              </a:rPr>
              <a:t>Jones, Claire. "Careers and Controversy before the First World War." Nature, London; 575, no. 7781, 2019: 239-42.</a:t>
            </a:r>
            <a:endParaRPr lang="it-IT" sz="1200" dirty="0">
              <a:effectLst/>
              <a:ea typeface="Calibri" panose="020F0502020204030204" pitchFamily="34" charset="0"/>
              <a:cs typeface="Times New Roman" panose="02020603050405020304" pitchFamily="18" charset="0"/>
            </a:endParaRPr>
          </a:p>
          <a:p>
            <a:r>
              <a:rPr lang="en-GB" sz="1200" dirty="0" err="1">
                <a:effectLst/>
                <a:ea typeface="Calibri" panose="020F0502020204030204" pitchFamily="34" charset="0"/>
              </a:rPr>
              <a:t>Remenyi</a:t>
            </a:r>
            <a:r>
              <a:rPr lang="en-GB" sz="1200" dirty="0">
                <a:effectLst/>
                <a:ea typeface="Calibri" panose="020F0502020204030204" pitchFamily="34" charset="0"/>
              </a:rPr>
              <a:t>, Christian. "</a:t>
            </a:r>
            <a:r>
              <a:rPr lang="en-GB" sz="1200" dirty="0" err="1">
                <a:effectLst/>
                <a:ea typeface="Calibri" panose="020F0502020204030204" pitchFamily="34" charset="0"/>
              </a:rPr>
              <a:t>Einhundertundfünfzig</a:t>
            </a:r>
            <a:r>
              <a:rPr lang="en-GB" sz="1200" dirty="0">
                <a:effectLst/>
                <a:ea typeface="Calibri" panose="020F0502020204030204" pitchFamily="34" charset="0"/>
              </a:rPr>
              <a:t>: Die </a:t>
            </a:r>
            <a:r>
              <a:rPr lang="en-GB" sz="1200" dirty="0" err="1">
                <a:effectLst/>
                <a:ea typeface="Calibri" panose="020F0502020204030204" pitchFamily="34" charset="0"/>
              </a:rPr>
              <a:t>Zahlenstatistik</a:t>
            </a:r>
            <a:r>
              <a:rPr lang="en-GB" sz="1200" dirty="0">
                <a:effectLst/>
                <a:ea typeface="Calibri" panose="020F0502020204030204" pitchFamily="34" charset="0"/>
              </a:rPr>
              <a:t> </a:t>
            </a:r>
            <a:r>
              <a:rPr lang="en-GB" sz="1200" dirty="0" err="1">
                <a:effectLst/>
                <a:ea typeface="Calibri" panose="020F0502020204030204" pitchFamily="34" charset="0"/>
              </a:rPr>
              <a:t>Zum</a:t>
            </a:r>
            <a:r>
              <a:rPr lang="en-GB" sz="1200" dirty="0">
                <a:effectLst/>
                <a:ea typeface="Calibri" panose="020F0502020204030204" pitchFamily="34" charset="0"/>
              </a:rPr>
              <a:t> </a:t>
            </a:r>
            <a:r>
              <a:rPr lang="en-GB" sz="1200" dirty="0" err="1">
                <a:effectLst/>
                <a:ea typeface="Calibri" panose="020F0502020204030204" pitchFamily="34" charset="0"/>
              </a:rPr>
              <a:t>Jubiläumsjahr</a:t>
            </a:r>
            <a:r>
              <a:rPr lang="en-GB" sz="1200" dirty="0">
                <a:effectLst/>
                <a:ea typeface="Calibri" panose="020F0502020204030204" pitchFamily="34" charset="0"/>
              </a:rPr>
              <a:t>." </a:t>
            </a:r>
            <a:r>
              <a:rPr lang="en-GB" sz="1200" dirty="0" err="1">
                <a:effectLst/>
                <a:ea typeface="Calibri" panose="020F0502020204030204" pitchFamily="34" charset="0"/>
              </a:rPr>
              <a:t>Nachrichten</a:t>
            </a:r>
            <a:r>
              <a:rPr lang="en-GB" sz="1200" dirty="0">
                <a:effectLst/>
                <a:ea typeface="Calibri" panose="020F0502020204030204" pitchFamily="34" charset="0"/>
              </a:rPr>
              <a:t> </a:t>
            </a:r>
            <a:r>
              <a:rPr lang="en-GB" sz="1200" dirty="0" err="1">
                <a:effectLst/>
                <a:ea typeface="Calibri" panose="020F0502020204030204" pitchFamily="34" charset="0"/>
              </a:rPr>
              <a:t>Aus</a:t>
            </a:r>
            <a:r>
              <a:rPr lang="en-GB" sz="1200" dirty="0">
                <a:effectLst/>
                <a:ea typeface="Calibri" panose="020F0502020204030204" pitchFamily="34" charset="0"/>
              </a:rPr>
              <a:t> Der </a:t>
            </a:r>
            <a:r>
              <a:rPr lang="en-GB" sz="1200" dirty="0" err="1">
                <a:effectLst/>
                <a:ea typeface="Calibri" panose="020F0502020204030204" pitchFamily="34" charset="0"/>
              </a:rPr>
              <a:t>Chemie</a:t>
            </a:r>
            <a:r>
              <a:rPr lang="en-GB" sz="1200" dirty="0">
                <a:effectLst/>
                <a:ea typeface="Calibri" panose="020F0502020204030204" pitchFamily="34" charset="0"/>
              </a:rPr>
              <a:t>: </a:t>
            </a:r>
            <a:r>
              <a:rPr lang="en-GB" sz="1200" dirty="0" err="1">
                <a:effectLst/>
                <a:ea typeface="Calibri" panose="020F0502020204030204" pitchFamily="34" charset="0"/>
              </a:rPr>
              <a:t>Zeitschrift</a:t>
            </a:r>
            <a:r>
              <a:rPr lang="en-GB" sz="1200" dirty="0">
                <a:effectLst/>
                <a:ea typeface="Calibri" panose="020F0502020204030204" pitchFamily="34" charset="0"/>
              </a:rPr>
              <a:t> Der Gesellschaft </a:t>
            </a:r>
            <a:r>
              <a:rPr lang="en-GB" sz="1200" dirty="0" err="1">
                <a:effectLst/>
                <a:ea typeface="Calibri" panose="020F0502020204030204" pitchFamily="34" charset="0"/>
              </a:rPr>
              <a:t>Deutscher</a:t>
            </a:r>
            <a:r>
              <a:rPr lang="en-GB" sz="1200" dirty="0">
                <a:effectLst/>
                <a:ea typeface="Calibri" panose="020F0502020204030204" pitchFamily="34" charset="0"/>
              </a:rPr>
              <a:t> </a:t>
            </a:r>
            <a:r>
              <a:rPr lang="en-GB" sz="1200" dirty="0" err="1">
                <a:effectLst/>
                <a:ea typeface="Calibri" panose="020F0502020204030204" pitchFamily="34" charset="0"/>
              </a:rPr>
              <a:t>Chemiker</a:t>
            </a:r>
            <a:r>
              <a:rPr lang="en-GB" sz="1200" dirty="0">
                <a:effectLst/>
                <a:ea typeface="Calibri" panose="020F0502020204030204" pitchFamily="34" charset="0"/>
              </a:rPr>
              <a:t> 65, no. 1 , 2017: 46.</a:t>
            </a:r>
            <a:endParaRPr lang="en-US" sz="1200" dirty="0">
              <a:solidFill>
                <a:schemeClr val="tx1"/>
              </a:solidFill>
              <a:ea typeface="Calibri" panose="020F0502020204030204" pitchFamily="34" charset="0"/>
            </a:endParaRPr>
          </a:p>
          <a:p>
            <a:r>
              <a:rPr lang="en-GB" sz="1200" dirty="0">
                <a:effectLst/>
                <a:ea typeface="Calibri" panose="020F0502020204030204" pitchFamily="34" charset="0"/>
                <a:cs typeface="Calibri" panose="020F0502020204030204" pitchFamily="34" charset="0"/>
              </a:rPr>
              <a:t>Knapp, Sandra. “Celebrating the First Women Fellows of the Linnean Society of London.” The Linnean Society, 2018.https://www.linnean.org/news/2018/03/20/20th-february-2018-celebrating-the-first-women-fellows-of-the-linnean-society-of-london.</a:t>
            </a:r>
            <a:endParaRPr lang="it-IT" sz="1200" dirty="0">
              <a:effectLst/>
              <a:ea typeface="Calibri" panose="020F0502020204030204" pitchFamily="34" charset="0"/>
              <a:cs typeface="Times New Roman" panose="02020603050405020304" pitchFamily="18" charset="0"/>
            </a:endParaRPr>
          </a:p>
          <a:p>
            <a:r>
              <a:rPr lang="en-GB" sz="1200" dirty="0" err="1">
                <a:effectLst/>
                <a:ea typeface="Calibri" panose="020F0502020204030204" pitchFamily="34" charset="0"/>
              </a:rPr>
              <a:t>Apotheker</a:t>
            </a:r>
            <a:r>
              <a:rPr lang="en-GB" sz="1200" dirty="0">
                <a:effectLst/>
                <a:ea typeface="Calibri" panose="020F0502020204030204" pitchFamily="34" charset="0"/>
              </a:rPr>
              <a:t>, Jan., and </a:t>
            </a:r>
            <a:r>
              <a:rPr lang="en-GB" sz="1200" dirty="0" err="1">
                <a:effectLst/>
                <a:ea typeface="Calibri" panose="020F0502020204030204" pitchFamily="34" charset="0"/>
              </a:rPr>
              <a:t>Sarkadi</a:t>
            </a:r>
            <a:r>
              <a:rPr lang="en-GB" sz="1200" dirty="0">
                <a:effectLst/>
                <a:ea typeface="Calibri" panose="020F0502020204030204" pitchFamily="34" charset="0"/>
              </a:rPr>
              <a:t>, Livia Simon. “European Women in Chemistry”. Weinheim: Wiley-VCH Verlag GmbH &amp; </a:t>
            </a:r>
            <a:r>
              <a:rPr lang="en-GB" sz="1200" dirty="0" err="1">
                <a:effectLst/>
                <a:ea typeface="Calibri" panose="020F0502020204030204" pitchFamily="34" charset="0"/>
              </a:rPr>
              <a:t>KGaA</a:t>
            </a:r>
            <a:r>
              <a:rPr lang="en-GB" sz="1200" dirty="0">
                <a:effectLst/>
                <a:ea typeface="Calibri" panose="020F0502020204030204" pitchFamily="34" charset="0"/>
              </a:rPr>
              <a:t>, 2011: 31-34.</a:t>
            </a:r>
          </a:p>
          <a:p>
            <a:r>
              <a:rPr lang="en-GB" sz="1200" dirty="0">
                <a:effectLst/>
                <a:ea typeface="Calibri" panose="020F0502020204030204" pitchFamily="34" charset="0"/>
              </a:rPr>
              <a:t> Rayner-</a:t>
            </a:r>
            <a:r>
              <a:rPr lang="en-GB" sz="1200" dirty="0" err="1">
                <a:effectLst/>
                <a:ea typeface="Calibri" panose="020F0502020204030204" pitchFamily="34" charset="0"/>
              </a:rPr>
              <a:t>Canham</a:t>
            </a:r>
            <a:r>
              <a:rPr lang="en-GB" sz="1200" dirty="0">
                <a:effectLst/>
                <a:ea typeface="Calibri" panose="020F0502020204030204" pitchFamily="34" charset="0"/>
              </a:rPr>
              <a:t>, </a:t>
            </a:r>
            <a:r>
              <a:rPr lang="en-GB" sz="1200" dirty="0" err="1">
                <a:effectLst/>
                <a:ea typeface="Calibri" panose="020F0502020204030204" pitchFamily="34" charset="0"/>
              </a:rPr>
              <a:t>Marelene</a:t>
            </a:r>
            <a:r>
              <a:rPr lang="en-GB" sz="1200" dirty="0">
                <a:effectLst/>
                <a:ea typeface="Calibri" panose="020F0502020204030204" pitchFamily="34" charset="0"/>
              </a:rPr>
              <a:t> F, and Rayner-</a:t>
            </a:r>
            <a:r>
              <a:rPr lang="en-GB" sz="1200" dirty="0" err="1">
                <a:effectLst/>
                <a:ea typeface="Calibri" panose="020F0502020204030204" pitchFamily="34" charset="0"/>
              </a:rPr>
              <a:t>Canham</a:t>
            </a:r>
            <a:r>
              <a:rPr lang="en-GB" sz="1200" dirty="0">
                <a:effectLst/>
                <a:ea typeface="Calibri" panose="020F0502020204030204" pitchFamily="34" charset="0"/>
              </a:rPr>
              <a:t>, Geoffrey. “POUNDING ON THE DOORS: THE FIGHT FOR ACCEPTANCE OF BRITISH WOMEN CHEMISTS.” Sir Wilfred Grenfell College. Bull. Hist. Chem 28, no. 2 (2003): 110–19.</a:t>
            </a:r>
          </a:p>
          <a:p>
            <a:r>
              <a:rPr lang="en-GB" sz="1200" dirty="0" err="1">
                <a:effectLst/>
                <a:ea typeface="Calibri" panose="020F0502020204030204" pitchFamily="34" charset="0"/>
                <a:cs typeface="Calibri" panose="020F0502020204030204" pitchFamily="34" charset="0"/>
              </a:rPr>
              <a:t>Whiteley</a:t>
            </a:r>
            <a:r>
              <a:rPr lang="en-GB" sz="1200" dirty="0">
                <a:effectLst/>
                <a:ea typeface="Calibri" panose="020F0502020204030204" pitchFamily="34" charset="0"/>
                <a:cs typeface="Calibri" panose="020F0502020204030204" pitchFamily="34" charset="0"/>
              </a:rPr>
              <a:t> , Martha A., Smedley, Ilda and others “Women and the Fellowship of the Chemical Society.” </a:t>
            </a:r>
            <a:r>
              <a:rPr lang="en-GB" sz="1200" i="1" dirty="0">
                <a:effectLst/>
                <a:ea typeface="Calibri" panose="020F0502020204030204" pitchFamily="34" charset="0"/>
                <a:cs typeface="Calibri" panose="020F0502020204030204" pitchFamily="34" charset="0"/>
              </a:rPr>
              <a:t>Nature</a:t>
            </a:r>
            <a:r>
              <a:rPr lang="en-GB" sz="1200" dirty="0">
                <a:effectLst/>
                <a:ea typeface="Calibri" panose="020F0502020204030204" pitchFamily="34" charset="0"/>
                <a:cs typeface="Calibri" panose="020F0502020204030204" pitchFamily="34" charset="0"/>
              </a:rPr>
              <a:t>, 1909,399. </a:t>
            </a:r>
            <a:endParaRPr lang="it-IT" sz="1200" dirty="0">
              <a:effectLst/>
              <a:ea typeface="Calibri" panose="020F0502020204030204" pitchFamily="34" charset="0"/>
              <a:cs typeface="Times New Roman" panose="02020603050405020304" pitchFamily="18" charset="0"/>
            </a:endParaRPr>
          </a:p>
          <a:p>
            <a:r>
              <a:rPr lang="en-US" sz="1200" dirty="0">
                <a:effectLst/>
                <a:ea typeface="Calibri" panose="020F0502020204030204" pitchFamily="34" charset="0"/>
              </a:rPr>
              <a:t>“Sex Disqualification (Removal) Act.” UK Parliament, n.d. https://www.parliament.uk/about/living-heritage/transformingsociety/tradeindustry/industrycommunity/collections/sex-disqualification-removal-act/sex-disqualification-removal-act/.</a:t>
            </a:r>
            <a:r>
              <a:rPr lang="en-GB" sz="1200" dirty="0">
                <a:effectLst/>
                <a:ea typeface="Calibri" panose="020F0502020204030204" pitchFamily="34" charset="0"/>
              </a:rPr>
              <a:t> </a:t>
            </a:r>
            <a:endParaRPr lang="en-US" sz="1200" dirty="0">
              <a:solidFill>
                <a:schemeClr val="tx1"/>
              </a:solidFill>
            </a:endParaRPr>
          </a:p>
        </p:txBody>
      </p:sp>
    </p:spTree>
    <p:extLst>
      <p:ext uri="{BB962C8B-B14F-4D97-AF65-F5344CB8AC3E}">
        <p14:creationId xmlns:p14="http://schemas.microsoft.com/office/powerpoint/2010/main" val="394072035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dirty="0">
                <a:solidFill>
                  <a:schemeClr val="tx1"/>
                </a:solidFill>
              </a:rPr>
              <a:t>Works cited</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700531" y="949726"/>
            <a:ext cx="6784966" cy="5056936"/>
          </a:xfrm>
        </p:spPr>
        <p:txBody>
          <a:bodyPr anchor="ctr">
            <a:noAutofit/>
          </a:bodyPr>
          <a:lstStyle/>
          <a:p>
            <a:r>
              <a:rPr lang="en-GB" sz="1200" dirty="0">
                <a:effectLst/>
                <a:ea typeface="Calibri" panose="020F0502020204030204" pitchFamily="34" charset="0"/>
                <a:cs typeface="Calibri" panose="020F0502020204030204" pitchFamily="34" charset="0"/>
              </a:rPr>
              <a:t>“Women's Emancipation Bill” UK Parliament, n.d. https://www.parliament.uk/about/living-heritage/transformingsociety/tradeindustry/industrycommunity/collections/sex-disqualification-removal-act/womens-emancipation-bill/</a:t>
            </a:r>
            <a:endParaRPr lang="it-IT" sz="1200" dirty="0">
              <a:effectLst/>
              <a:ea typeface="Calibri" panose="020F0502020204030204" pitchFamily="34" charset="0"/>
              <a:cs typeface="Times New Roman" panose="02020603050405020304" pitchFamily="18" charset="0"/>
            </a:endParaRPr>
          </a:p>
          <a:p>
            <a:r>
              <a:rPr lang="en-GB" sz="1200" dirty="0">
                <a:effectLst/>
                <a:ea typeface="Calibri" panose="020F0502020204030204" pitchFamily="34" charset="0"/>
              </a:rPr>
              <a:t>Creese, Mary R. S., and Creese, Thomas M. Ladies in the Laboratory II : West European Women in Science, 1800-1900 : A Survey of Their Contributions to Research. </a:t>
            </a:r>
            <a:r>
              <a:rPr lang="en-GB" sz="1200" dirty="0" err="1">
                <a:effectLst/>
                <a:ea typeface="Calibri" panose="020F0502020204030204" pitchFamily="34" charset="0"/>
              </a:rPr>
              <a:t>Ebook</a:t>
            </a:r>
            <a:r>
              <a:rPr lang="en-GB" sz="1200" dirty="0">
                <a:effectLst/>
                <a:ea typeface="Calibri" panose="020F0502020204030204" pitchFamily="34" charset="0"/>
              </a:rPr>
              <a:t> Central. Lanham, Maryland, 2004: 303-304.</a:t>
            </a:r>
          </a:p>
          <a:p>
            <a:r>
              <a:rPr lang="en-GB" sz="1200" dirty="0" err="1">
                <a:solidFill>
                  <a:srgbClr val="333333"/>
                </a:solidFill>
                <a:effectLst/>
                <a:ea typeface="Calibri" panose="020F0502020204030204" pitchFamily="34" charset="0"/>
              </a:rPr>
              <a:t>Burchardt</a:t>
            </a:r>
            <a:r>
              <a:rPr lang="en-GB" sz="1200" dirty="0">
                <a:solidFill>
                  <a:srgbClr val="333333"/>
                </a:solidFill>
                <a:effectLst/>
                <a:ea typeface="Calibri" panose="020F0502020204030204" pitchFamily="34" charset="0"/>
              </a:rPr>
              <a:t>, Anja. </a:t>
            </a:r>
            <a:r>
              <a:rPr lang="en-GB" sz="1200" dirty="0" err="1">
                <a:solidFill>
                  <a:srgbClr val="333333"/>
                </a:solidFill>
                <a:effectLst/>
                <a:ea typeface="Calibri" panose="020F0502020204030204" pitchFamily="34" charset="0"/>
              </a:rPr>
              <a:t>Blaustrumpf</a:t>
            </a:r>
            <a:r>
              <a:rPr lang="en-GB" sz="1200" dirty="0">
                <a:solidFill>
                  <a:srgbClr val="333333"/>
                </a:solidFill>
                <a:effectLst/>
                <a:ea typeface="Calibri" panose="020F0502020204030204" pitchFamily="34" charset="0"/>
              </a:rPr>
              <a:t>, </a:t>
            </a:r>
            <a:r>
              <a:rPr lang="en-GB" sz="1200" dirty="0" err="1">
                <a:solidFill>
                  <a:srgbClr val="333333"/>
                </a:solidFill>
                <a:effectLst/>
                <a:ea typeface="Calibri" panose="020F0502020204030204" pitchFamily="34" charset="0"/>
              </a:rPr>
              <a:t>Modestudentin</a:t>
            </a:r>
            <a:r>
              <a:rPr lang="en-GB" sz="1200" dirty="0">
                <a:solidFill>
                  <a:srgbClr val="333333"/>
                </a:solidFill>
                <a:effectLst/>
                <a:ea typeface="Calibri" panose="020F0502020204030204" pitchFamily="34" charset="0"/>
              </a:rPr>
              <a:t>, </a:t>
            </a:r>
            <a:r>
              <a:rPr lang="en-GB" sz="1200" dirty="0" err="1">
                <a:solidFill>
                  <a:srgbClr val="333333"/>
                </a:solidFill>
                <a:effectLst/>
                <a:ea typeface="Calibri" panose="020F0502020204030204" pitchFamily="34" charset="0"/>
              </a:rPr>
              <a:t>Anarchistin</a:t>
            </a:r>
            <a:r>
              <a:rPr lang="en-GB" sz="1200" dirty="0">
                <a:solidFill>
                  <a:srgbClr val="333333"/>
                </a:solidFill>
                <a:effectLst/>
                <a:ea typeface="Calibri" panose="020F0502020204030204" pitchFamily="34" charset="0"/>
              </a:rPr>
              <a:t>?: deutsche und </a:t>
            </a:r>
            <a:r>
              <a:rPr lang="en-GB" sz="1200" dirty="0" err="1">
                <a:solidFill>
                  <a:srgbClr val="333333"/>
                </a:solidFill>
                <a:effectLst/>
                <a:ea typeface="Calibri" panose="020F0502020204030204" pitchFamily="34" charset="0"/>
              </a:rPr>
              <a:t>russische</a:t>
            </a:r>
            <a:r>
              <a:rPr lang="en-GB" sz="1200" dirty="0">
                <a:solidFill>
                  <a:srgbClr val="333333"/>
                </a:solidFill>
                <a:effectLst/>
                <a:ea typeface="Calibri" panose="020F0502020204030204" pitchFamily="34" charset="0"/>
              </a:rPr>
              <a:t> </a:t>
            </a:r>
            <a:r>
              <a:rPr lang="en-GB" sz="1200" dirty="0" err="1">
                <a:solidFill>
                  <a:srgbClr val="333333"/>
                </a:solidFill>
                <a:effectLst/>
                <a:ea typeface="Calibri" panose="020F0502020204030204" pitchFamily="34" charset="0"/>
              </a:rPr>
              <a:t>Medizinstudentinnen</a:t>
            </a:r>
            <a:r>
              <a:rPr lang="en-GB" sz="1200" dirty="0">
                <a:solidFill>
                  <a:srgbClr val="333333"/>
                </a:solidFill>
                <a:effectLst/>
                <a:ea typeface="Calibri" panose="020F0502020204030204" pitchFamily="34" charset="0"/>
              </a:rPr>
              <a:t> in </a:t>
            </a:r>
            <a:r>
              <a:rPr lang="en-GB" sz="1200" dirty="0" err="1">
                <a:solidFill>
                  <a:srgbClr val="333333"/>
                </a:solidFill>
                <a:effectLst/>
                <a:ea typeface="Calibri" panose="020F0502020204030204" pitchFamily="34" charset="0"/>
              </a:rPr>
              <a:t>Berli</a:t>
            </a:r>
            <a:r>
              <a:rPr lang="en-GB" sz="1200" dirty="0">
                <a:solidFill>
                  <a:srgbClr val="333333"/>
                </a:solidFill>
                <a:effectLst/>
                <a:ea typeface="Calibri" panose="020F0502020204030204" pitchFamily="34" charset="0"/>
              </a:rPr>
              <a:t> 1896-1918. Stuttgart: Metzler, 1997. </a:t>
            </a:r>
            <a:endParaRPr lang="en-GB" sz="1200" dirty="0">
              <a:solidFill>
                <a:srgbClr val="333333"/>
              </a:solidFill>
              <a:ea typeface="Calibri" panose="020F0502020204030204" pitchFamily="34" charset="0"/>
            </a:endParaRPr>
          </a:p>
          <a:p>
            <a:r>
              <a:rPr lang="en-GB" sz="1200" dirty="0">
                <a:effectLst/>
                <a:ea typeface="Calibri" panose="020F0502020204030204" pitchFamily="34" charset="0"/>
                <a:cs typeface="Calibri" panose="020F0502020204030204" pitchFamily="34" charset="0"/>
              </a:rPr>
              <a:t>Goldberg, I. </a:t>
            </a:r>
            <a:r>
              <a:rPr lang="en-GB" sz="1200" dirty="0" err="1">
                <a:effectLst/>
                <a:ea typeface="Calibri" panose="020F0502020204030204" pitchFamily="34" charset="0"/>
                <a:cs typeface="Calibri" panose="020F0502020204030204" pitchFamily="34" charset="0"/>
              </a:rPr>
              <a:t>Phenylationwith</a:t>
            </a:r>
            <a:r>
              <a:rPr lang="en-GB" sz="1200" dirty="0">
                <a:effectLst/>
                <a:ea typeface="Calibri" panose="020F0502020204030204" pitchFamily="34" charset="0"/>
                <a:cs typeface="Calibri" panose="020F0502020204030204" pitchFamily="34" charset="0"/>
              </a:rPr>
              <a:t> Presence of Copper as </a:t>
            </a:r>
            <a:r>
              <a:rPr lang="en-GB" sz="1200" dirty="0" err="1">
                <a:effectLst/>
                <a:ea typeface="Calibri" panose="020F0502020204030204" pitchFamily="34" charset="0"/>
                <a:cs typeface="Calibri" panose="020F0502020204030204" pitchFamily="34" charset="0"/>
              </a:rPr>
              <a:t>Catalyst.Chem</a:t>
            </a:r>
            <a:r>
              <a:rPr lang="en-GB" sz="1200" dirty="0">
                <a:effectLst/>
                <a:ea typeface="Calibri" panose="020F0502020204030204" pitchFamily="34" charset="0"/>
                <a:cs typeface="Calibri" panose="020F0502020204030204" pitchFamily="34" charset="0"/>
              </a:rPr>
              <a:t>. Ber. 1906,39, 1691–1692.</a:t>
            </a:r>
            <a:endParaRPr lang="it-IT" sz="1200" dirty="0">
              <a:effectLst/>
              <a:ea typeface="Calibri" panose="020F0502020204030204" pitchFamily="34" charset="0"/>
              <a:cs typeface="Times New Roman" panose="02020603050405020304" pitchFamily="18" charset="0"/>
            </a:endParaRPr>
          </a:p>
          <a:p>
            <a:r>
              <a:rPr lang="en-GB" sz="1200" dirty="0">
                <a:effectLst/>
                <a:ea typeface="Calibri" panose="020F0502020204030204" pitchFamily="34" charset="0"/>
                <a:cs typeface="Calibri" panose="020F0502020204030204" pitchFamily="34" charset="0"/>
              </a:rPr>
              <a:t>Goldberg, I.; </a:t>
            </a:r>
            <a:r>
              <a:rPr lang="en-GB" sz="1200" dirty="0" err="1">
                <a:effectLst/>
                <a:ea typeface="Calibri" panose="020F0502020204030204" pitchFamily="34" charset="0"/>
                <a:cs typeface="Calibri" panose="020F0502020204030204" pitchFamily="34" charset="0"/>
              </a:rPr>
              <a:t>Nimerovsky</a:t>
            </a:r>
            <a:r>
              <a:rPr lang="en-GB" sz="1200" dirty="0">
                <a:effectLst/>
                <a:ea typeface="Calibri" panose="020F0502020204030204" pitchFamily="34" charset="0"/>
                <a:cs typeface="Calibri" panose="020F0502020204030204" pitchFamily="34" charset="0"/>
              </a:rPr>
              <a:t>, M. Triphenylamine and </a:t>
            </a:r>
            <a:r>
              <a:rPr lang="en-GB" sz="1200" dirty="0" err="1">
                <a:effectLst/>
                <a:ea typeface="Calibri" panose="020F0502020204030204" pitchFamily="34" charset="0"/>
                <a:cs typeface="Calibri" panose="020F0502020204030204" pitchFamily="34" charset="0"/>
              </a:rPr>
              <a:t>Triphenylaminecarboxylic</a:t>
            </a:r>
            <a:r>
              <a:rPr lang="en-GB" sz="1200" dirty="0">
                <a:effectLst/>
                <a:ea typeface="Calibri" panose="020F0502020204030204" pitchFamily="34" charset="0"/>
                <a:cs typeface="Calibri" panose="020F0502020204030204" pitchFamily="34" charset="0"/>
              </a:rPr>
              <a:t> Acid. Chem. Ber. 1907, 40, 2448–2452.</a:t>
            </a:r>
          </a:p>
          <a:p>
            <a:r>
              <a:rPr lang="en-GB" sz="1200" dirty="0">
                <a:effectLst/>
                <a:ea typeface="Calibri" panose="020F0502020204030204" pitchFamily="34" charset="0"/>
                <a:cs typeface="Calibri" panose="020F0502020204030204" pitchFamily="34" charset="0"/>
              </a:rPr>
              <a:t>Goldberg, I. Phenylation of Primary Aromatic Amines. Chem. Ber. 1908, 40, 4541–4546.</a:t>
            </a:r>
            <a:endParaRPr lang="it-IT" sz="1200" dirty="0">
              <a:effectLst/>
              <a:ea typeface="Calibri" panose="020F0502020204030204" pitchFamily="34" charset="0"/>
              <a:cs typeface="Times New Roman" panose="02020603050405020304" pitchFamily="18" charset="0"/>
            </a:endParaRPr>
          </a:p>
          <a:p>
            <a:r>
              <a:rPr lang="en-GB" sz="1200" dirty="0">
                <a:effectLst/>
                <a:ea typeface="Times New Roman" panose="02020603050405020304" pitchFamily="18" charset="0"/>
              </a:rPr>
              <a:t>Irma, Ullmann-Goldberg. “La </a:t>
            </a:r>
            <a:r>
              <a:rPr lang="en-GB" sz="1200" dirty="0" err="1">
                <a:effectLst/>
                <a:ea typeface="Times New Roman" panose="02020603050405020304" pitchFamily="18" charset="0"/>
              </a:rPr>
              <a:t>Chimie</a:t>
            </a:r>
            <a:r>
              <a:rPr lang="en-GB" sz="1200" dirty="0">
                <a:effectLst/>
                <a:ea typeface="Times New Roman" panose="02020603050405020304" pitchFamily="18" charset="0"/>
              </a:rPr>
              <a:t> Dans La Vie De </a:t>
            </a:r>
            <a:r>
              <a:rPr lang="en-GB" sz="1200" dirty="0" err="1">
                <a:effectLst/>
                <a:ea typeface="Times New Roman" panose="02020603050405020304" pitchFamily="18" charset="0"/>
              </a:rPr>
              <a:t>Tous</a:t>
            </a:r>
            <a:r>
              <a:rPr lang="en-GB" sz="1200" dirty="0">
                <a:effectLst/>
                <a:ea typeface="Times New Roman" panose="02020603050405020304" pitchFamily="18" charset="0"/>
              </a:rPr>
              <a:t> Les </a:t>
            </a:r>
            <a:r>
              <a:rPr lang="en-GB" sz="1200" dirty="0" err="1">
                <a:effectLst/>
                <a:ea typeface="Times New Roman" panose="02020603050405020304" pitchFamily="18" charset="0"/>
              </a:rPr>
              <a:t>Jours</a:t>
            </a:r>
            <a:r>
              <a:rPr lang="en-GB" sz="1200" dirty="0">
                <a:effectLst/>
                <a:ea typeface="Times New Roman" panose="02020603050405020304" pitchFamily="18" charset="0"/>
              </a:rPr>
              <a:t>.” Le </a:t>
            </a:r>
            <a:r>
              <a:rPr lang="en-GB" sz="1200" dirty="0" err="1">
                <a:effectLst/>
                <a:ea typeface="Times New Roman" panose="02020603050405020304" pitchFamily="18" charset="0"/>
              </a:rPr>
              <a:t>mouvement</a:t>
            </a:r>
            <a:r>
              <a:rPr lang="en-GB" sz="1200" dirty="0">
                <a:effectLst/>
                <a:ea typeface="Times New Roman" panose="02020603050405020304" pitchFamily="18" charset="0"/>
              </a:rPr>
              <a:t> </a:t>
            </a:r>
            <a:r>
              <a:rPr lang="en-GB" sz="1200" dirty="0" err="1">
                <a:effectLst/>
                <a:ea typeface="Times New Roman" panose="02020603050405020304" pitchFamily="18" charset="0"/>
              </a:rPr>
              <a:t>féministe</a:t>
            </a:r>
            <a:r>
              <a:rPr lang="en-GB" sz="1200" dirty="0">
                <a:effectLst/>
                <a:ea typeface="Times New Roman" panose="02020603050405020304" pitchFamily="18" charset="0"/>
              </a:rPr>
              <a:t> : </a:t>
            </a:r>
            <a:r>
              <a:rPr lang="en-GB" sz="1200" dirty="0" err="1">
                <a:effectLst/>
                <a:ea typeface="Times New Roman" panose="02020603050405020304" pitchFamily="18" charset="0"/>
              </a:rPr>
              <a:t>organe</a:t>
            </a:r>
            <a:r>
              <a:rPr lang="en-GB" sz="1200" dirty="0">
                <a:effectLst/>
                <a:ea typeface="Times New Roman" panose="02020603050405020304" pitchFamily="18" charset="0"/>
              </a:rPr>
              <a:t> </a:t>
            </a:r>
            <a:r>
              <a:rPr lang="en-GB" sz="1200" dirty="0" err="1">
                <a:effectLst/>
                <a:ea typeface="Times New Roman" panose="02020603050405020304" pitchFamily="18" charset="0"/>
              </a:rPr>
              <a:t>officiel</a:t>
            </a:r>
            <a:r>
              <a:rPr lang="en-GB" sz="1200" dirty="0">
                <a:effectLst/>
                <a:ea typeface="Times New Roman" panose="02020603050405020304" pitchFamily="18" charset="0"/>
              </a:rPr>
              <a:t> des publications de </a:t>
            </a:r>
            <a:r>
              <a:rPr lang="en-GB" sz="1200" dirty="0" err="1">
                <a:effectLst/>
                <a:ea typeface="Times New Roman" panose="02020603050405020304" pitchFamily="18" charset="0"/>
              </a:rPr>
              <a:t>l'Alliance</a:t>
            </a:r>
            <a:r>
              <a:rPr lang="en-GB" sz="1200" dirty="0">
                <a:effectLst/>
                <a:ea typeface="Times New Roman" panose="02020603050405020304" pitchFamily="18" charset="0"/>
              </a:rPr>
              <a:t> </a:t>
            </a:r>
            <a:r>
              <a:rPr lang="en-GB" sz="1200" dirty="0" err="1">
                <a:effectLst/>
                <a:ea typeface="Times New Roman" panose="02020603050405020304" pitchFamily="18" charset="0"/>
              </a:rPr>
              <a:t>nationale</a:t>
            </a:r>
            <a:r>
              <a:rPr lang="en-GB" sz="1200" dirty="0">
                <a:effectLst/>
                <a:ea typeface="Times New Roman" panose="02020603050405020304" pitchFamily="18" charset="0"/>
              </a:rPr>
              <a:t> des </a:t>
            </a:r>
            <a:r>
              <a:rPr lang="en-GB" sz="1200" dirty="0" err="1">
                <a:effectLst/>
                <a:ea typeface="Times New Roman" panose="02020603050405020304" pitchFamily="18" charset="0"/>
              </a:rPr>
              <a:t>sociétés</a:t>
            </a:r>
            <a:r>
              <a:rPr lang="en-GB" sz="1200" dirty="0">
                <a:effectLst/>
                <a:ea typeface="Times New Roman" panose="02020603050405020304" pitchFamily="18" charset="0"/>
              </a:rPr>
              <a:t> </a:t>
            </a:r>
            <a:r>
              <a:rPr lang="en-GB" sz="1200" dirty="0" err="1">
                <a:effectLst/>
                <a:ea typeface="Times New Roman" panose="02020603050405020304" pitchFamily="18" charset="0"/>
              </a:rPr>
              <a:t>féminines</a:t>
            </a:r>
            <a:r>
              <a:rPr lang="en-GB" sz="1200" dirty="0">
                <a:effectLst/>
                <a:ea typeface="Times New Roman" panose="02020603050405020304" pitchFamily="18" charset="0"/>
              </a:rPr>
              <a:t> </a:t>
            </a:r>
            <a:r>
              <a:rPr lang="en-GB" sz="1200" dirty="0" err="1">
                <a:effectLst/>
                <a:ea typeface="Times New Roman" panose="02020603050405020304" pitchFamily="18" charset="0"/>
              </a:rPr>
              <a:t>suisses</a:t>
            </a:r>
            <a:r>
              <a:rPr lang="en-GB" sz="1200" dirty="0">
                <a:effectLst/>
                <a:ea typeface="Times New Roman" panose="02020603050405020304" pitchFamily="18" charset="0"/>
              </a:rPr>
              <a:t> 251, 1927: 10–11.</a:t>
            </a:r>
            <a:endParaRPr lang="it-IT" sz="1200" dirty="0">
              <a:effectLst/>
              <a:ea typeface="Times New Roman" panose="02020603050405020304" pitchFamily="18" charset="0"/>
            </a:endParaRPr>
          </a:p>
          <a:p>
            <a:r>
              <a:rPr lang="en-GB" sz="1200" dirty="0">
                <a:effectLst/>
                <a:ea typeface="Calibri" panose="020F0502020204030204" pitchFamily="34" charset="0"/>
              </a:rPr>
              <a:t>Irma, Ullmann-Goldberg. “La Glace </a:t>
            </a:r>
            <a:r>
              <a:rPr lang="en-GB" sz="1200" dirty="0" err="1">
                <a:effectLst/>
                <a:ea typeface="Calibri" panose="020F0502020204030204" pitchFamily="34" charset="0"/>
              </a:rPr>
              <a:t>Sèche</a:t>
            </a:r>
            <a:r>
              <a:rPr lang="en-GB" sz="1200" dirty="0">
                <a:effectLst/>
                <a:ea typeface="Calibri" panose="020F0502020204030204" pitchFamily="34" charset="0"/>
              </a:rPr>
              <a:t>.” Das Rote </a:t>
            </a:r>
            <a:r>
              <a:rPr lang="en-GB" sz="1200" dirty="0" err="1">
                <a:effectLst/>
                <a:ea typeface="Calibri" panose="020F0502020204030204" pitchFamily="34" charset="0"/>
              </a:rPr>
              <a:t>Kreuz</a:t>
            </a:r>
            <a:r>
              <a:rPr lang="en-GB" sz="1200" dirty="0">
                <a:effectLst/>
                <a:ea typeface="Calibri" panose="020F0502020204030204" pitchFamily="34" charset="0"/>
              </a:rPr>
              <a:t> : </a:t>
            </a:r>
            <a:r>
              <a:rPr lang="en-GB" sz="1200" dirty="0" err="1">
                <a:effectLst/>
                <a:ea typeface="Calibri" panose="020F0502020204030204" pitchFamily="34" charset="0"/>
              </a:rPr>
              <a:t>offizielles</a:t>
            </a:r>
            <a:r>
              <a:rPr lang="en-GB" sz="1200" dirty="0">
                <a:effectLst/>
                <a:ea typeface="Calibri" panose="020F0502020204030204" pitchFamily="34" charset="0"/>
              </a:rPr>
              <a:t> Organ des </a:t>
            </a:r>
            <a:r>
              <a:rPr lang="en-GB" sz="1200" dirty="0" err="1">
                <a:effectLst/>
                <a:ea typeface="Calibri" panose="020F0502020204030204" pitchFamily="34" charset="0"/>
              </a:rPr>
              <a:t>Schweizerischen</a:t>
            </a:r>
            <a:r>
              <a:rPr lang="en-GB" sz="1200" dirty="0">
                <a:effectLst/>
                <a:ea typeface="Calibri" panose="020F0502020204030204" pitchFamily="34" charset="0"/>
              </a:rPr>
              <a:t> </a:t>
            </a:r>
            <a:r>
              <a:rPr lang="en-GB" sz="1200" dirty="0" err="1">
                <a:effectLst/>
                <a:ea typeface="Calibri" panose="020F0502020204030204" pitchFamily="34" charset="0"/>
              </a:rPr>
              <a:t>Centralvereins</a:t>
            </a:r>
            <a:r>
              <a:rPr lang="en-GB" sz="1200" dirty="0">
                <a:effectLst/>
                <a:ea typeface="Calibri" panose="020F0502020204030204" pitchFamily="34" charset="0"/>
              </a:rPr>
              <a:t> </a:t>
            </a:r>
            <a:r>
              <a:rPr lang="en-GB" sz="1200" dirty="0" err="1">
                <a:effectLst/>
                <a:ea typeface="Calibri" panose="020F0502020204030204" pitchFamily="34" charset="0"/>
              </a:rPr>
              <a:t>vom</a:t>
            </a:r>
            <a:r>
              <a:rPr lang="en-GB" sz="1200" dirty="0">
                <a:effectLst/>
                <a:ea typeface="Calibri" panose="020F0502020204030204" pitchFamily="34" charset="0"/>
              </a:rPr>
              <a:t> </a:t>
            </a:r>
            <a:r>
              <a:rPr lang="en-GB" sz="1200" dirty="0" err="1">
                <a:effectLst/>
                <a:ea typeface="Calibri" panose="020F0502020204030204" pitchFamily="34" charset="0"/>
              </a:rPr>
              <a:t>Roten</a:t>
            </a:r>
            <a:r>
              <a:rPr lang="en-GB" sz="1200" dirty="0">
                <a:effectLst/>
                <a:ea typeface="Calibri" panose="020F0502020204030204" pitchFamily="34" charset="0"/>
              </a:rPr>
              <a:t> </a:t>
            </a:r>
            <a:r>
              <a:rPr lang="en-GB" sz="1200" dirty="0" err="1">
                <a:effectLst/>
                <a:ea typeface="Calibri" panose="020F0502020204030204" pitchFamily="34" charset="0"/>
              </a:rPr>
              <a:t>Kreuz</a:t>
            </a:r>
            <a:r>
              <a:rPr lang="en-GB" sz="1200" dirty="0">
                <a:effectLst/>
                <a:ea typeface="Calibri" panose="020F0502020204030204" pitchFamily="34" charset="0"/>
              </a:rPr>
              <a:t>, des Schweiz. </a:t>
            </a:r>
            <a:r>
              <a:rPr lang="en-GB" sz="1200" dirty="0" err="1">
                <a:effectLst/>
                <a:ea typeface="Calibri" panose="020F0502020204030204" pitchFamily="34" charset="0"/>
              </a:rPr>
              <a:t>Militärsanitätsvereins</a:t>
            </a:r>
            <a:r>
              <a:rPr lang="en-GB" sz="1200" dirty="0">
                <a:effectLst/>
                <a:ea typeface="Calibri" panose="020F0502020204030204" pitchFamily="34" charset="0"/>
              </a:rPr>
              <a:t> und des </a:t>
            </a:r>
            <a:r>
              <a:rPr lang="en-GB" sz="1200" dirty="0" err="1">
                <a:effectLst/>
                <a:ea typeface="Calibri" panose="020F0502020204030204" pitchFamily="34" charset="0"/>
              </a:rPr>
              <a:t>Samariterbundes</a:t>
            </a:r>
            <a:r>
              <a:rPr lang="en-GB" sz="1200" dirty="0">
                <a:effectLst/>
                <a:ea typeface="Calibri" panose="020F0502020204030204" pitchFamily="34" charset="0"/>
              </a:rPr>
              <a:t> 4, 1931: 84–86. </a:t>
            </a:r>
            <a:endParaRPr lang="it-IT" sz="1200" dirty="0">
              <a:effectLst/>
              <a:ea typeface="Calibri" panose="020F0502020204030204" pitchFamily="34" charset="0"/>
              <a:cs typeface="Times New Roman" panose="02020603050405020304" pitchFamily="18" charset="0"/>
            </a:endParaRPr>
          </a:p>
          <a:p>
            <a:r>
              <a:rPr lang="en-GB" sz="1200" dirty="0" err="1">
                <a:effectLst/>
                <a:ea typeface="Calibri" panose="020F0502020204030204" pitchFamily="34" charset="0"/>
              </a:rPr>
              <a:t>Fara</a:t>
            </a:r>
            <a:r>
              <a:rPr lang="en-GB" sz="1200" dirty="0">
                <a:effectLst/>
                <a:ea typeface="Calibri" panose="020F0502020204030204" pitchFamily="34" charset="0"/>
              </a:rPr>
              <a:t>, Patricia. A Lab of One's Own : Science and Suffrage in the First World War. First ed. Oxford, 2018: 115-196, 265-286.</a:t>
            </a:r>
            <a:endParaRPr lang="en-US" sz="1200" dirty="0">
              <a:solidFill>
                <a:schemeClr val="tx1"/>
              </a:solidFill>
            </a:endParaRPr>
          </a:p>
        </p:txBody>
      </p:sp>
    </p:spTree>
    <p:extLst>
      <p:ext uri="{BB962C8B-B14F-4D97-AF65-F5344CB8AC3E}">
        <p14:creationId xmlns:p14="http://schemas.microsoft.com/office/powerpoint/2010/main" val="66674119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dirty="0">
                <a:solidFill>
                  <a:schemeClr val="tx1"/>
                </a:solidFill>
              </a:rPr>
              <a:t>Works cited</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700531" y="991820"/>
            <a:ext cx="6784966" cy="5056936"/>
          </a:xfrm>
        </p:spPr>
        <p:txBody>
          <a:bodyPr anchor="ctr">
            <a:noAutofit/>
          </a:bodyPr>
          <a:lstStyle/>
          <a:p>
            <a:r>
              <a:rPr lang="en-GB" sz="1200" dirty="0">
                <a:effectLst/>
                <a:ea typeface="Times New Roman" panose="02020603050405020304" pitchFamily="18" charset="0"/>
              </a:rPr>
              <a:t>“Sir Robert Robinson.” Magdalen College Oxford., n.d. https://www.magd.ox.ac.uk/discover-magdalen/history-of-college/famous-alumni/sir-robert-robinson/</a:t>
            </a:r>
            <a:endParaRPr lang="it-IT" sz="1200" dirty="0">
              <a:effectLst/>
              <a:ea typeface="Times New Roman" panose="02020603050405020304" pitchFamily="18" charset="0"/>
            </a:endParaRPr>
          </a:p>
          <a:p>
            <a:r>
              <a:rPr lang="en-GB" sz="1200" dirty="0" err="1">
                <a:effectLst/>
                <a:ea typeface="Calibri" panose="020F0502020204030204" pitchFamily="34" charset="0"/>
              </a:rPr>
              <a:t>Lykknes</a:t>
            </a:r>
            <a:r>
              <a:rPr lang="en-GB" sz="1200" dirty="0">
                <a:effectLst/>
                <a:ea typeface="Calibri" panose="020F0502020204030204" pitchFamily="34" charset="0"/>
              </a:rPr>
              <a:t>, Annette, Donald L Opitz, and Brigitte Van </a:t>
            </a:r>
            <a:r>
              <a:rPr lang="en-GB" sz="1200" dirty="0" err="1">
                <a:effectLst/>
                <a:ea typeface="Calibri" panose="020F0502020204030204" pitchFamily="34" charset="0"/>
              </a:rPr>
              <a:t>Tiggelen</a:t>
            </a:r>
            <a:r>
              <a:rPr lang="en-GB" sz="1200" dirty="0">
                <a:effectLst/>
                <a:ea typeface="Calibri" panose="020F0502020204030204" pitchFamily="34" charset="0"/>
              </a:rPr>
              <a:t>. “The Mystery of the Nobel Laureate and His Vanishing Wife .” Chapter 4 in “</a:t>
            </a:r>
            <a:r>
              <a:rPr lang="en-GB" sz="1200" i="1" dirty="0">
                <a:effectLst/>
                <a:ea typeface="Calibri" panose="020F0502020204030204" pitchFamily="34" charset="0"/>
              </a:rPr>
              <a:t>For Better or for Worse?: Collaborative Couples in the Sciences”</a:t>
            </a:r>
            <a:r>
              <a:rPr lang="en-GB" sz="1200" dirty="0">
                <a:effectLst/>
                <a:ea typeface="Calibri" panose="020F0502020204030204" pitchFamily="34" charset="0"/>
              </a:rPr>
              <a:t>. Basel, Switzerland: </a:t>
            </a:r>
            <a:r>
              <a:rPr lang="en-GB" sz="1200" dirty="0" err="1">
                <a:effectLst/>
                <a:ea typeface="Calibri" panose="020F0502020204030204" pitchFamily="34" charset="0"/>
              </a:rPr>
              <a:t>Birkhäuser</a:t>
            </a:r>
            <a:r>
              <a:rPr lang="en-GB" sz="1200" dirty="0">
                <a:effectLst/>
                <a:ea typeface="Calibri" panose="020F0502020204030204" pitchFamily="34" charset="0"/>
              </a:rPr>
              <a:t>, 2012. </a:t>
            </a:r>
          </a:p>
          <a:p>
            <a:r>
              <a:rPr lang="en-GB" sz="1200" dirty="0">
                <a:effectLst/>
                <a:ea typeface="Calibri" panose="020F0502020204030204" pitchFamily="34" charset="0"/>
              </a:rPr>
              <a:t>Robinson, Robert. Some Polycyclic Natural Products: Nobel Lecture, December 12, 1947. Stockholm, 1949.</a:t>
            </a:r>
            <a:endParaRPr lang="en-GB" sz="1200" dirty="0">
              <a:ea typeface="Calibri" panose="020F0502020204030204" pitchFamily="34" charset="0"/>
            </a:endParaRPr>
          </a:p>
          <a:p>
            <a:r>
              <a:rPr lang="en-GB" sz="1200" dirty="0">
                <a:effectLst/>
                <a:ea typeface="Calibri" panose="020F0502020204030204" pitchFamily="34" charset="0"/>
              </a:rPr>
              <a:t>Robinson, Robert. Memoirs of a Minor Prophet: 70 Years of Organic Chemistry. Amsterdam ; New York: Elsevier, 1976: 55-56.</a:t>
            </a:r>
          </a:p>
          <a:p>
            <a:r>
              <a:rPr lang="en-GB" sz="1200" dirty="0">
                <a:effectLst/>
                <a:ea typeface="Calibri" panose="020F0502020204030204" pitchFamily="34" charset="0"/>
              </a:rPr>
              <a:t>Robinson, Gertrude Maud, and Robinson, Robert. "C.—The Mechanism of E. Fischer's Synthesis of Indoles. Application of the Method to the Preparation of a </a:t>
            </a:r>
            <a:r>
              <a:rPr lang="en-GB" sz="1200" dirty="0" err="1">
                <a:effectLst/>
                <a:ea typeface="Calibri" panose="020F0502020204030204" pitchFamily="34" charset="0"/>
              </a:rPr>
              <a:t>Pyrindole</a:t>
            </a:r>
            <a:r>
              <a:rPr lang="en-GB" sz="1200" dirty="0">
                <a:effectLst/>
                <a:ea typeface="Calibri" panose="020F0502020204030204" pitchFamily="34" charset="0"/>
              </a:rPr>
              <a:t> Derivative." J. Chem. Soc., Trans 125, 1924: 827-40.</a:t>
            </a:r>
            <a:endParaRPr lang="en-GB" sz="1200" dirty="0">
              <a:ea typeface="Calibri" panose="020F0502020204030204" pitchFamily="34" charset="0"/>
            </a:endParaRPr>
          </a:p>
          <a:p>
            <a:r>
              <a:rPr lang="en-GB" sz="1200" dirty="0">
                <a:effectLst/>
                <a:ea typeface="Calibri" panose="020F0502020204030204" pitchFamily="34" charset="0"/>
                <a:cs typeface="Calibri" panose="020F0502020204030204" pitchFamily="34" charset="0"/>
              </a:rPr>
              <a:t>Robinson, Gertrude Maud, and Robinson, Robert. "LIV.—A New Synthesis of </a:t>
            </a:r>
            <a:r>
              <a:rPr lang="en-GB" sz="1200" dirty="0" err="1">
                <a:effectLst/>
                <a:ea typeface="Calibri" panose="020F0502020204030204" pitchFamily="34" charset="0"/>
                <a:cs typeface="Calibri" panose="020F0502020204030204" pitchFamily="34" charset="0"/>
              </a:rPr>
              <a:t>Tetraphenylpyrrole</a:t>
            </a:r>
            <a:r>
              <a:rPr lang="en-GB" sz="1200" dirty="0">
                <a:effectLst/>
                <a:ea typeface="Calibri" panose="020F0502020204030204" pitchFamily="34" charset="0"/>
                <a:cs typeface="Calibri" panose="020F0502020204030204" pitchFamily="34" charset="0"/>
              </a:rPr>
              <a:t>." J. Chem. Soc., Trans 113, 1918: 639-45.</a:t>
            </a:r>
            <a:endParaRPr lang="it-IT" sz="1200" dirty="0">
              <a:effectLst/>
              <a:ea typeface="Calibri" panose="020F0502020204030204" pitchFamily="34" charset="0"/>
              <a:cs typeface="Times New Roman" panose="02020603050405020304" pitchFamily="18" charset="0"/>
            </a:endParaRPr>
          </a:p>
          <a:p>
            <a:r>
              <a:rPr lang="en-GB" sz="1200" dirty="0">
                <a:effectLst/>
                <a:ea typeface="Calibri" panose="020F0502020204030204" pitchFamily="34" charset="0"/>
                <a:cs typeface="Calibri" panose="020F0502020204030204" pitchFamily="34" charset="0"/>
              </a:rPr>
              <a:t>Lawrence, William John Cooper, Price, James Robert, Robinson, Gertrude Maud, and Robinson, Robert. "The Distribution of Anthocyanins in Flowers, Fruits and Leaves." Philosophical Transactions of the Royal Society of London. Series B, Biological Sciences 230, no. 567. 1939: 149-78. and others.</a:t>
            </a:r>
            <a:endParaRPr lang="it-IT" sz="1200" dirty="0">
              <a:effectLst/>
              <a:ea typeface="Calibri" panose="020F0502020204030204" pitchFamily="34" charset="0"/>
              <a:cs typeface="Times New Roman" panose="02020603050405020304" pitchFamily="18" charset="0"/>
            </a:endParaRPr>
          </a:p>
          <a:p>
            <a:r>
              <a:rPr lang="en-GB" sz="1200" dirty="0">
                <a:effectLst/>
                <a:ea typeface="Calibri" panose="020F0502020204030204" pitchFamily="34" charset="0"/>
              </a:rPr>
              <a:t>Synge, Richard Laurence Millington. "How the Robinsons Nearly Invented Partition Chromatography in 1934." Notes and Records of the Royal Society of London 46, no. 2, 1992: 309-11.</a:t>
            </a:r>
          </a:p>
        </p:txBody>
      </p:sp>
    </p:spTree>
    <p:extLst>
      <p:ext uri="{BB962C8B-B14F-4D97-AF65-F5344CB8AC3E}">
        <p14:creationId xmlns:p14="http://schemas.microsoft.com/office/powerpoint/2010/main" val="22205874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dirty="0">
                <a:solidFill>
                  <a:schemeClr val="tx1"/>
                </a:solidFill>
              </a:rPr>
              <a:t>Works cited</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type="body" idx="1"/>
          </p:nvPr>
        </p:nvSpPr>
        <p:spPr>
          <a:xfrm>
            <a:off x="4684738" y="1323373"/>
            <a:ext cx="6592862" cy="5056936"/>
          </a:xfrm>
        </p:spPr>
        <p:txBody>
          <a:bodyPr anchor="ctr">
            <a:noAutofit/>
          </a:bodyPr>
          <a:lstStyle/>
          <a:p>
            <a:r>
              <a:rPr lang="en-GB" sz="1200" dirty="0">
                <a:effectLst/>
                <a:ea typeface="Calibri" panose="020F0502020204030204" pitchFamily="34" charset="0"/>
                <a:cs typeface="Calibri" panose="020F0502020204030204" pitchFamily="34" charset="0"/>
              </a:rPr>
              <a:t>Robinson, Gertrude Maud. "CCCXCVII.—Attempts to Find New Anti-</a:t>
            </a:r>
            <a:r>
              <a:rPr lang="en-GB" sz="1200" dirty="0" err="1">
                <a:effectLst/>
                <a:ea typeface="Calibri" panose="020F0502020204030204" pitchFamily="34" charset="0"/>
                <a:cs typeface="Calibri" panose="020F0502020204030204" pitchFamily="34" charset="0"/>
              </a:rPr>
              <a:t>malarials</a:t>
            </a:r>
            <a:r>
              <a:rPr lang="en-GB" sz="1200" dirty="0">
                <a:effectLst/>
                <a:ea typeface="Calibri" panose="020F0502020204030204" pitchFamily="34" charset="0"/>
                <a:cs typeface="Calibri" panose="020F0502020204030204" pitchFamily="34" charset="0"/>
              </a:rPr>
              <a:t>. Introduction by George Barger and Robert Robinson. Part I. Some Pyrroloquinoline Derivatives." Journal of the Chemical Society, 1929, 2947-951.</a:t>
            </a:r>
            <a:endParaRPr lang="en-GB" sz="1200" dirty="0">
              <a:effectLst/>
              <a:ea typeface="Calibri" panose="020F0502020204030204" pitchFamily="34" charset="0"/>
            </a:endParaRPr>
          </a:p>
          <a:p>
            <a:r>
              <a:rPr lang="en-GB" sz="1200" dirty="0">
                <a:effectLst/>
                <a:ea typeface="Calibri" panose="020F0502020204030204" pitchFamily="34" charset="0"/>
              </a:rPr>
              <a:t>Dunstan, A. E, Woodhead, D. W, and Simonsen, J. L. "Obituary Notices: John Samuel Stafford </a:t>
            </a:r>
            <a:r>
              <a:rPr lang="en-GB" sz="1200" dirty="0" err="1">
                <a:effectLst/>
                <a:ea typeface="Calibri" panose="020F0502020204030204" pitchFamily="34" charset="0"/>
              </a:rPr>
              <a:t>Brame</a:t>
            </a:r>
            <a:r>
              <a:rPr lang="en-GB" sz="1200" dirty="0">
                <a:effectLst/>
                <a:ea typeface="Calibri" panose="020F0502020204030204" pitchFamily="34" charset="0"/>
              </a:rPr>
              <a:t>, 1871–1953; Colin Campbell, 1888–1953; Gertrude Maud Robinson, 1886–1954." Journal of the Chemical Society, 1954, 2664-668.</a:t>
            </a:r>
          </a:p>
          <a:p>
            <a:r>
              <a:rPr lang="en-GB" sz="1200" dirty="0">
                <a:effectLst/>
                <a:ea typeface="Calibri" panose="020F0502020204030204" pitchFamily="34" charset="0"/>
                <a:cs typeface="Calibri" panose="020F0502020204030204" pitchFamily="34" charset="0"/>
              </a:rPr>
              <a:t>Brock, W. H. The Case of the Poisonous Socks : Tales from Chemistry. Cambridge: RSC Publishing, 2011: 218-230.</a:t>
            </a:r>
            <a:endParaRPr lang="it-IT" sz="1200" dirty="0">
              <a:effectLst/>
              <a:ea typeface="Calibri" panose="020F0502020204030204" pitchFamily="34" charset="0"/>
              <a:cs typeface="Times New Roman" panose="02020603050405020304" pitchFamily="18" charset="0"/>
            </a:endParaRPr>
          </a:p>
          <a:p>
            <a:r>
              <a:rPr lang="en-GB" sz="1200" dirty="0">
                <a:solidFill>
                  <a:srgbClr val="000000"/>
                </a:solidFill>
                <a:effectLst/>
                <a:ea typeface="Calibri" panose="020F0502020204030204" pitchFamily="34" charset="0"/>
              </a:rPr>
              <a:t>Ingold, Christopher </a:t>
            </a:r>
            <a:r>
              <a:rPr lang="en-GB" sz="1200" dirty="0" err="1">
                <a:solidFill>
                  <a:srgbClr val="000000"/>
                </a:solidFill>
                <a:effectLst/>
                <a:ea typeface="Calibri" panose="020F0502020204030204" pitchFamily="34" charset="0"/>
              </a:rPr>
              <a:t>Kelk</a:t>
            </a:r>
            <a:r>
              <a:rPr lang="en-GB" sz="1200" dirty="0">
                <a:solidFill>
                  <a:srgbClr val="000000"/>
                </a:solidFill>
                <a:effectLst/>
                <a:ea typeface="Calibri" panose="020F0502020204030204" pitchFamily="34" charset="0"/>
              </a:rPr>
              <a:t>, and </a:t>
            </a:r>
            <a:r>
              <a:rPr lang="en-GB" sz="1200" dirty="0" err="1">
                <a:solidFill>
                  <a:srgbClr val="000000"/>
                </a:solidFill>
                <a:effectLst/>
                <a:ea typeface="Calibri" panose="020F0502020204030204" pitchFamily="34" charset="0"/>
              </a:rPr>
              <a:t>Usherwood</a:t>
            </a:r>
            <a:r>
              <a:rPr lang="en-GB" sz="1200" dirty="0">
                <a:solidFill>
                  <a:srgbClr val="000000"/>
                </a:solidFill>
                <a:effectLst/>
                <a:ea typeface="Calibri" panose="020F0502020204030204" pitchFamily="34" charset="0"/>
              </a:rPr>
              <a:t>, Edith Hilda. "CCLXXVI.—The Specific Heats of Gases with Special Reference to Hydrogen." J. Chem. Soc., Trans 121, 1922: 2286-291.</a:t>
            </a:r>
            <a:endParaRPr lang="en-GB" sz="1200" dirty="0">
              <a:solidFill>
                <a:srgbClr val="000000"/>
              </a:solidFill>
              <a:ea typeface="Calibri" panose="020F0502020204030204" pitchFamily="34" charset="0"/>
              <a:cs typeface="Calibri" panose="020F0502020204030204" pitchFamily="34" charset="0"/>
            </a:endParaRPr>
          </a:p>
          <a:p>
            <a:r>
              <a:rPr lang="en-GB" sz="1200" dirty="0">
                <a:effectLst/>
                <a:ea typeface="Calibri" panose="020F0502020204030204" pitchFamily="34" charset="0"/>
              </a:rPr>
              <a:t>Saltzman, Martin D. “The Robinson-</a:t>
            </a:r>
            <a:r>
              <a:rPr lang="en-GB" sz="1200" dirty="0" err="1">
                <a:effectLst/>
                <a:ea typeface="Calibri" panose="020F0502020204030204" pitchFamily="34" charset="0"/>
              </a:rPr>
              <a:t>Lngold</a:t>
            </a:r>
            <a:r>
              <a:rPr lang="en-GB" sz="1200" dirty="0">
                <a:effectLst/>
                <a:ea typeface="Calibri" panose="020F0502020204030204" pitchFamily="34" charset="0"/>
              </a:rPr>
              <a:t> Controversy: Precedence in the Electronic Theory of Organic Reactions.” Journal of Chemical Education 57, no. 7, 1980: 484–86. </a:t>
            </a:r>
            <a:endParaRPr lang="en-GB" sz="1200" dirty="0">
              <a:solidFill>
                <a:srgbClr val="000000"/>
              </a:solidFill>
              <a:effectLst/>
              <a:ea typeface="Calibri" panose="020F0502020204030204" pitchFamily="34" charset="0"/>
              <a:cs typeface="Calibri" panose="020F0502020204030204" pitchFamily="34" charset="0"/>
            </a:endParaRPr>
          </a:p>
          <a:p>
            <a:pPr marL="0" indent="0">
              <a:buNone/>
            </a:pPr>
            <a:r>
              <a:rPr lang="en-GB" sz="1600" dirty="0">
                <a:solidFill>
                  <a:srgbClr val="000000"/>
                </a:solidFill>
                <a:ea typeface="Calibri" panose="020F0502020204030204" pitchFamily="34" charset="0"/>
                <a:cs typeface="Calibri" panose="020F0502020204030204" pitchFamily="34" charset="0"/>
              </a:rPr>
              <a:t>     Special mention to:</a:t>
            </a:r>
          </a:p>
          <a:p>
            <a:r>
              <a:rPr lang="en-GB" sz="1200" dirty="0">
                <a:solidFill>
                  <a:srgbClr val="000000"/>
                </a:solidFill>
                <a:effectLst/>
                <a:ea typeface="Calibri" panose="020F0502020204030204" pitchFamily="34" charset="0"/>
                <a:cs typeface="Calibri" panose="020F0502020204030204" pitchFamily="34" charset="0"/>
              </a:rPr>
              <a:t>Olson, Julie A, and Shea, Kevin M. "Critical Perspective: Named Reactions Discovered and Developed by Women." Accounts of Chemical Research 44, no. 5, 2011: 311-21.</a:t>
            </a:r>
          </a:p>
          <a:p>
            <a:r>
              <a:rPr lang="en-US" sz="1200" dirty="0">
                <a:effectLst/>
                <a:ea typeface="Calibri" panose="020F0502020204030204" pitchFamily="34" charset="0"/>
                <a:cs typeface="Times New Roman" panose="02020603050405020304" pitchFamily="18" charset="0"/>
              </a:rPr>
              <a:t>Olson, Julie A, and Shea, Kevin M. "Additions and Corrections to Critical Perspective: Named Reactions Discovered and Developed by Women." Accounts of Chemical Research 45, no. 3 (2012): 482-83.</a:t>
            </a:r>
            <a:endParaRPr lang="it-IT" sz="1200" dirty="0">
              <a:effectLst/>
              <a:ea typeface="Calibri" panose="020F0502020204030204" pitchFamily="34" charset="0"/>
              <a:cs typeface="Times New Roman" panose="02020603050405020304" pitchFamily="18" charset="0"/>
            </a:endParaRPr>
          </a:p>
          <a:p>
            <a:pPr marL="0" indent="0">
              <a:buNone/>
            </a:pPr>
            <a:endParaRPr lang="it-IT" sz="1200" dirty="0">
              <a:effectLst/>
              <a:ea typeface="Calibri" panose="020F0502020204030204" pitchFamily="34" charset="0"/>
              <a:cs typeface="Times New Roman" panose="02020603050405020304" pitchFamily="18" charset="0"/>
            </a:endParaRPr>
          </a:p>
          <a:p>
            <a:endParaRPr lang="en-US" sz="1200" dirty="0">
              <a:solidFill>
                <a:schemeClr val="tx1"/>
              </a:solidFill>
            </a:endParaRPr>
          </a:p>
        </p:txBody>
      </p:sp>
    </p:spTree>
    <p:extLst>
      <p:ext uri="{BB962C8B-B14F-4D97-AF65-F5344CB8AC3E}">
        <p14:creationId xmlns:p14="http://schemas.microsoft.com/office/powerpoint/2010/main" val="325150233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dirty="0">
                <a:solidFill>
                  <a:schemeClr val="tx1"/>
                </a:solidFill>
              </a:rPr>
              <a:t>Case Studies</a:t>
            </a: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79" y="1508760"/>
            <a:ext cx="5989317" cy="3840480"/>
          </a:xfrm>
        </p:spPr>
        <p:txBody>
          <a:bodyPr anchor="ctr">
            <a:normAutofit/>
          </a:bodyPr>
          <a:lstStyle/>
          <a:p>
            <a:pPr>
              <a:lnSpc>
                <a:spcPct val="150000"/>
              </a:lnSpc>
            </a:pPr>
            <a:r>
              <a:rPr lang="it-IT" sz="2000" dirty="0">
                <a:solidFill>
                  <a:schemeClr val="tx1"/>
                </a:solidFill>
              </a:rPr>
              <a:t>Martha Annie </a:t>
            </a:r>
            <a:r>
              <a:rPr lang="it-IT" sz="2000" dirty="0" err="1">
                <a:solidFill>
                  <a:schemeClr val="tx1"/>
                </a:solidFill>
              </a:rPr>
              <a:t>Whiteley</a:t>
            </a:r>
            <a:endParaRPr lang="it-IT" sz="2000" dirty="0">
              <a:solidFill>
                <a:schemeClr val="tx1"/>
              </a:solidFill>
            </a:endParaRPr>
          </a:p>
          <a:p>
            <a:pPr>
              <a:lnSpc>
                <a:spcPct val="150000"/>
              </a:lnSpc>
            </a:pPr>
            <a:r>
              <a:rPr lang="it-IT" sz="2000" dirty="0">
                <a:solidFill>
                  <a:schemeClr val="tx1"/>
                </a:solidFill>
              </a:rPr>
              <a:t>Irma Goldberg</a:t>
            </a:r>
          </a:p>
          <a:p>
            <a:pPr>
              <a:lnSpc>
                <a:spcPct val="150000"/>
              </a:lnSpc>
            </a:pPr>
            <a:r>
              <a:rPr lang="it-IT" sz="2000" dirty="0">
                <a:solidFill>
                  <a:schemeClr val="tx1"/>
                </a:solidFill>
              </a:rPr>
              <a:t>Gertrude Maud Robinson </a:t>
            </a:r>
          </a:p>
          <a:p>
            <a:pPr>
              <a:lnSpc>
                <a:spcPct val="150000"/>
              </a:lnSpc>
            </a:pPr>
            <a:r>
              <a:rPr lang="it-IT" sz="2000" dirty="0">
                <a:solidFill>
                  <a:schemeClr val="tx1"/>
                </a:solidFill>
              </a:rPr>
              <a:t>Edith Hilda </a:t>
            </a:r>
            <a:r>
              <a:rPr lang="it-IT" sz="2000" dirty="0" err="1">
                <a:solidFill>
                  <a:schemeClr val="tx1"/>
                </a:solidFill>
              </a:rPr>
              <a:t>Ingold</a:t>
            </a:r>
            <a:endParaRPr lang="it-IT" sz="2000" dirty="0">
              <a:solidFill>
                <a:schemeClr val="tx1"/>
              </a:solidFill>
            </a:endParaRPr>
          </a:p>
        </p:txBody>
      </p:sp>
    </p:spTree>
    <p:extLst>
      <p:ext uri="{BB962C8B-B14F-4D97-AF65-F5344CB8AC3E}">
        <p14:creationId xmlns:p14="http://schemas.microsoft.com/office/powerpoint/2010/main" val="289652518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a:bodyPr>
          <a:lstStyle/>
          <a:p>
            <a:r>
              <a:rPr lang="en-US" sz="4400" dirty="0">
                <a:solidFill>
                  <a:schemeClr val="tx1"/>
                </a:solidFill>
              </a:rPr>
              <a:t>Background Knowledge of Named Reactions</a:t>
            </a:r>
            <a:endParaRPr lang="en-US" dirty="0">
              <a:solidFill>
                <a:schemeClr val="tx1"/>
              </a:solidFill>
            </a:endParaRP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79" y="1508760"/>
            <a:ext cx="5989317" cy="3840480"/>
          </a:xfrm>
        </p:spPr>
        <p:txBody>
          <a:bodyPr anchor="ctr">
            <a:normAutofit/>
          </a:bodyPr>
          <a:lstStyle/>
          <a:p>
            <a:pPr algn="just">
              <a:lnSpc>
                <a:spcPct val="150000"/>
              </a:lnSpc>
            </a:pPr>
            <a:r>
              <a:rPr lang="en-US" sz="2000" dirty="0">
                <a:solidFill>
                  <a:schemeClr val="tx1"/>
                </a:solidFill>
              </a:rPr>
              <a:t>Reactions named after existing people.</a:t>
            </a:r>
          </a:p>
          <a:p>
            <a:pPr algn="just">
              <a:lnSpc>
                <a:spcPct val="150000"/>
              </a:lnSpc>
            </a:pPr>
            <a:r>
              <a:rPr lang="en-US" sz="2000" dirty="0">
                <a:solidFill>
                  <a:schemeClr val="tx1"/>
                </a:solidFill>
              </a:rPr>
              <a:t>They are mostly unregulated and influenced by scientific community.</a:t>
            </a:r>
          </a:p>
          <a:p>
            <a:pPr algn="just">
              <a:lnSpc>
                <a:spcPct val="150000"/>
              </a:lnSpc>
            </a:pPr>
            <a:r>
              <a:rPr lang="en-US" sz="2000" dirty="0">
                <a:solidFill>
                  <a:schemeClr val="tx1"/>
                </a:solidFill>
              </a:rPr>
              <a:t>They have strong mnemonic value, carry a lot of information in few words.</a:t>
            </a:r>
          </a:p>
          <a:p>
            <a:pPr algn="just">
              <a:lnSpc>
                <a:spcPct val="150000"/>
              </a:lnSpc>
            </a:pPr>
            <a:r>
              <a:rPr lang="en-US" sz="2000" dirty="0">
                <a:solidFill>
                  <a:schemeClr val="tx1"/>
                </a:solidFill>
              </a:rPr>
              <a:t>Very few women were included in the naming process, understanding the reason is crucial.</a:t>
            </a:r>
          </a:p>
        </p:txBody>
      </p:sp>
    </p:spTree>
    <p:extLst>
      <p:ext uri="{BB962C8B-B14F-4D97-AF65-F5344CB8AC3E}">
        <p14:creationId xmlns:p14="http://schemas.microsoft.com/office/powerpoint/2010/main" val="74471633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8CAA0-67F7-457B-99FD-EDA2850F7747}"/>
              </a:ext>
            </a:extLst>
          </p:cNvPr>
          <p:cNvSpPr>
            <a:spLocks noGrp="1"/>
          </p:cNvSpPr>
          <p:nvPr>
            <p:ph type="title"/>
          </p:nvPr>
        </p:nvSpPr>
        <p:spPr/>
        <p:txBody>
          <a:bodyPr/>
          <a:lstStyle/>
          <a:p>
            <a:r>
              <a:rPr lang="en-GB"/>
              <a:t>An Example: the Wittig Reaction</a:t>
            </a:r>
            <a:endParaRPr lang="it-IT" dirty="0"/>
          </a:p>
        </p:txBody>
      </p:sp>
      <p:pic>
        <p:nvPicPr>
          <p:cNvPr id="4" name="Content Placeholder 3" descr="A picture containing polygon&#10;&#10;Description automatically generated">
            <a:extLst>
              <a:ext uri="{FF2B5EF4-FFF2-40B4-BE49-F238E27FC236}">
                <a16:creationId xmlns:a16="http://schemas.microsoft.com/office/drawing/2014/main" id="{41ECDDB2-3656-4A84-9090-C3D8AAAE7188}"/>
              </a:ext>
              <a:ext uri="{C183D7F6-B498-43B3-948B-1728B52AA6E4}">
                <adec:decorative xmlns:adec="http://schemas.microsoft.com/office/drawing/2017/decorative" val="0"/>
              </a:ext>
            </a:extLst>
          </p:cNvPr>
          <p:cNvPicPr>
            <a:picLocks noGrp="1"/>
          </p:cNvPicPr>
          <p:nvPr>
            <p:ph idx="1"/>
          </p:nvPr>
        </p:nvPicPr>
        <p:blipFill rotWithShape="1">
          <a:blip r:embed="rId2"/>
          <a:srcRect l="3853"/>
          <a:stretch/>
        </p:blipFill>
        <p:spPr bwMode="auto">
          <a:xfrm>
            <a:off x="2312276" y="2893072"/>
            <a:ext cx="7663040" cy="152400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12D5C075-AAE6-4922-9365-5DC8C415F54F}"/>
              </a:ext>
            </a:extLst>
          </p:cNvPr>
          <p:cNvSpPr txBox="1"/>
          <p:nvPr/>
        </p:nvSpPr>
        <p:spPr>
          <a:xfrm>
            <a:off x="2312276" y="5349766"/>
            <a:ext cx="45719" cy="369332"/>
          </a:xfrm>
          <a:prstGeom prst="rect">
            <a:avLst/>
          </a:prstGeom>
          <a:noFill/>
        </p:spPr>
        <p:txBody>
          <a:bodyPr wrap="square" rtlCol="0">
            <a:spAutoFit/>
          </a:bodyPr>
          <a:lstStyle/>
          <a:p>
            <a:endParaRPr lang="it-IT" dirty="0"/>
          </a:p>
        </p:txBody>
      </p:sp>
      <p:sp>
        <p:nvSpPr>
          <p:cNvPr id="9" name="TextBox 8">
            <a:extLst>
              <a:ext uri="{FF2B5EF4-FFF2-40B4-BE49-F238E27FC236}">
                <a16:creationId xmlns:a16="http://schemas.microsoft.com/office/drawing/2014/main" id="{E0AD4EF8-5508-4D29-9938-FAFF0496F8BC}"/>
              </a:ext>
            </a:extLst>
          </p:cNvPr>
          <p:cNvSpPr txBox="1"/>
          <p:nvPr/>
        </p:nvSpPr>
        <p:spPr>
          <a:xfrm>
            <a:off x="3146665" y="4624035"/>
            <a:ext cx="5898670" cy="400110"/>
          </a:xfrm>
          <a:prstGeom prst="rect">
            <a:avLst/>
          </a:prstGeom>
          <a:noFill/>
        </p:spPr>
        <p:txBody>
          <a:bodyPr wrap="square" rtlCol="0">
            <a:spAutoFit/>
          </a:bodyPr>
          <a:lstStyle/>
          <a:p>
            <a:r>
              <a:rPr lang="en-GB" sz="2000" dirty="0">
                <a:effectLst/>
                <a:ea typeface="Calibri" panose="020F0502020204030204" pitchFamily="34" charset="0"/>
                <a:cs typeface="Times New Roman" panose="02020603050405020304" pitchFamily="18" charset="0"/>
              </a:rPr>
              <a:t>Reaction of a triphenyl phosphonium ylide with a ketone</a:t>
            </a:r>
            <a:endParaRPr lang="it-IT" sz="2000" dirty="0"/>
          </a:p>
        </p:txBody>
      </p:sp>
    </p:spTree>
    <p:extLst>
      <p:ext uri="{BB962C8B-B14F-4D97-AF65-F5344CB8AC3E}">
        <p14:creationId xmlns:p14="http://schemas.microsoft.com/office/powerpoint/2010/main" val="126836988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34E6-03E3-43EC-9AAF-93D43DABDA2B}"/>
              </a:ext>
            </a:extLst>
          </p:cNvPr>
          <p:cNvSpPr>
            <a:spLocks noGrp="1"/>
          </p:cNvSpPr>
          <p:nvPr>
            <p:ph type="title"/>
          </p:nvPr>
        </p:nvSpPr>
        <p:spPr/>
        <p:txBody>
          <a:bodyPr/>
          <a:lstStyle/>
          <a:p>
            <a:r>
              <a:rPr lang="en-GB" dirty="0"/>
              <a:t>An Example: The Diels-Alder</a:t>
            </a:r>
            <a:endParaRPr lang="it-IT" dirty="0"/>
          </a:p>
        </p:txBody>
      </p:sp>
      <p:pic>
        <p:nvPicPr>
          <p:cNvPr id="5" name="Content Placeholder 4" descr="Shape&#10;&#10;Description automatically generated">
            <a:extLst>
              <a:ext uri="{FF2B5EF4-FFF2-40B4-BE49-F238E27FC236}">
                <a16:creationId xmlns:a16="http://schemas.microsoft.com/office/drawing/2014/main" id="{F46C49BE-0109-46A7-BBA9-55526FE6CCAF}"/>
              </a:ext>
            </a:extLst>
          </p:cNvPr>
          <p:cNvPicPr>
            <a:picLocks noGrp="1" noChangeAspect="1"/>
          </p:cNvPicPr>
          <p:nvPr>
            <p:ph idx="1"/>
          </p:nvPr>
        </p:nvPicPr>
        <p:blipFill>
          <a:blip r:embed="rId2"/>
          <a:stretch>
            <a:fillRect/>
          </a:stretch>
        </p:blipFill>
        <p:spPr>
          <a:xfrm>
            <a:off x="3683205" y="2851877"/>
            <a:ext cx="4573340" cy="2058003"/>
          </a:xfrm>
        </p:spPr>
      </p:pic>
      <p:sp>
        <p:nvSpPr>
          <p:cNvPr id="6" name="TextBox 5">
            <a:extLst>
              <a:ext uri="{FF2B5EF4-FFF2-40B4-BE49-F238E27FC236}">
                <a16:creationId xmlns:a16="http://schemas.microsoft.com/office/drawing/2014/main" id="{DB03EBBD-1602-48E0-98CF-B097380E7454}"/>
              </a:ext>
            </a:extLst>
          </p:cNvPr>
          <p:cNvSpPr txBox="1"/>
          <p:nvPr/>
        </p:nvSpPr>
        <p:spPr>
          <a:xfrm>
            <a:off x="3258206" y="5275703"/>
            <a:ext cx="6243145" cy="400110"/>
          </a:xfrm>
          <a:prstGeom prst="rect">
            <a:avLst/>
          </a:prstGeom>
          <a:noFill/>
        </p:spPr>
        <p:txBody>
          <a:bodyPr wrap="square" rtlCol="0">
            <a:spAutoFit/>
          </a:bodyPr>
          <a:lstStyle/>
          <a:p>
            <a:r>
              <a:rPr lang="en-US" sz="2000" dirty="0"/>
              <a:t>R</a:t>
            </a:r>
            <a:r>
              <a:rPr lang="en-US" sz="2000" b="0" i="0" dirty="0">
                <a:effectLst/>
              </a:rPr>
              <a:t>eaction of a substituted alkene and a</a:t>
            </a:r>
            <a:r>
              <a:rPr lang="en-US" sz="2000" dirty="0"/>
              <a:t> </a:t>
            </a:r>
            <a:r>
              <a:rPr lang="en-US" sz="2000" b="0" i="0" dirty="0">
                <a:effectLst/>
              </a:rPr>
              <a:t>conjugated diene </a:t>
            </a:r>
            <a:endParaRPr lang="it-IT" sz="2000" dirty="0"/>
          </a:p>
        </p:txBody>
      </p:sp>
    </p:spTree>
    <p:extLst>
      <p:ext uri="{BB962C8B-B14F-4D97-AF65-F5344CB8AC3E}">
        <p14:creationId xmlns:p14="http://schemas.microsoft.com/office/powerpoint/2010/main" val="396793508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1508760"/>
            <a:ext cx="2918458" cy="3840480"/>
          </a:xfrm>
        </p:spPr>
        <p:txBody>
          <a:bodyPr>
            <a:normAutofit fontScale="90000"/>
          </a:bodyPr>
          <a:lstStyle/>
          <a:p>
            <a:r>
              <a:rPr lang="en-US" sz="4400" dirty="0">
                <a:solidFill>
                  <a:schemeClr val="tx1"/>
                </a:solidFill>
              </a:rPr>
              <a:t>Women’s Education in the late 19th and early 20th Century</a:t>
            </a:r>
            <a:endParaRPr lang="en-US" dirty="0">
              <a:solidFill>
                <a:schemeClr val="tx1"/>
              </a:solidFill>
            </a:endParaRPr>
          </a:p>
        </p:txBody>
      </p:sp>
      <p:cxnSp>
        <p:nvCxnSpPr>
          <p:cNvPr id="15" name="Straight Connector 14">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07281" y="901236"/>
            <a:ext cx="5989317" cy="5055528"/>
          </a:xfrm>
        </p:spPr>
        <p:txBody>
          <a:bodyPr anchor="ctr">
            <a:normAutofit/>
          </a:bodyPr>
          <a:lstStyle/>
          <a:p>
            <a:pPr algn="just">
              <a:lnSpc>
                <a:spcPct val="150000"/>
              </a:lnSpc>
            </a:pPr>
            <a:r>
              <a:rPr lang="en-GB" sz="1800" dirty="0">
                <a:effectLst/>
                <a:ea typeface="Calibri" panose="020F0502020204030204" pitchFamily="34" charset="0"/>
                <a:cs typeface="Times New Roman" panose="02020603050405020304" pitchFamily="18" charset="0"/>
              </a:rPr>
              <a:t>Wealthy daughters were mostly educated at home in a sheltered environment, where they studied “feminine subjects” such as painting and singing. Exceptions did exist.</a:t>
            </a:r>
          </a:p>
          <a:p>
            <a:pPr algn="just">
              <a:lnSpc>
                <a:spcPct val="150000"/>
              </a:lnSpc>
            </a:pPr>
            <a:r>
              <a:rPr lang="en-GB" sz="1800" dirty="0">
                <a:effectLst/>
                <a:ea typeface="Calibri" panose="020F0502020204030204" pitchFamily="34" charset="0"/>
                <a:cs typeface="Times New Roman" panose="02020603050405020304" pitchFamily="18" charset="0"/>
              </a:rPr>
              <a:t>At university in Germany the Abitur was often an insurmountable obstacle, in Italy applications could be rejected on the bases of gender, only some institutes allowed French women.</a:t>
            </a:r>
          </a:p>
          <a:p>
            <a:pPr algn="just">
              <a:lnSpc>
                <a:spcPct val="150000"/>
              </a:lnSpc>
            </a:pPr>
            <a:r>
              <a:rPr lang="en-GB" sz="1800" dirty="0">
                <a:ea typeface="Calibri" panose="020F0502020204030204" pitchFamily="34" charset="0"/>
                <a:cs typeface="Times New Roman" panose="02020603050405020304" pitchFamily="18" charset="0"/>
              </a:rPr>
              <a:t>In Great Britain elite universities allowed women to graduate in 1920 (Oxford) and in 1948 (Cambridge).</a:t>
            </a:r>
            <a:endParaRPr lang="en-GB"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508732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4447-8FA7-4129-9330-78C6A945A9D1}"/>
              </a:ext>
            </a:extLst>
          </p:cNvPr>
          <p:cNvSpPr>
            <a:spLocks noGrp="1"/>
          </p:cNvSpPr>
          <p:nvPr>
            <p:ph type="title"/>
          </p:nvPr>
        </p:nvSpPr>
        <p:spPr/>
        <p:txBody>
          <a:bodyPr>
            <a:normAutofit fontScale="90000"/>
          </a:bodyPr>
          <a:lstStyle/>
          <a:p>
            <a:r>
              <a:rPr lang="en-GB" dirty="0"/>
              <a:t>Women at the Pasteur Institute (France) in 1919 and 1912</a:t>
            </a:r>
            <a:endParaRPr lang="it-IT" dirty="0"/>
          </a:p>
        </p:txBody>
      </p:sp>
      <p:pic>
        <p:nvPicPr>
          <p:cNvPr id="7" name="Picture 6" descr="A person working in a laboratory&#10;&#10;Description automatically generated with low confidence">
            <a:extLst>
              <a:ext uri="{FF2B5EF4-FFF2-40B4-BE49-F238E27FC236}">
                <a16:creationId xmlns:a16="http://schemas.microsoft.com/office/drawing/2014/main" id="{48F45E54-63AC-4E51-9F03-E17C466CB28F}"/>
              </a:ext>
            </a:extLst>
          </p:cNvPr>
          <p:cNvPicPr>
            <a:picLocks noChangeAspect="1"/>
          </p:cNvPicPr>
          <p:nvPr/>
        </p:nvPicPr>
        <p:blipFill rotWithShape="1">
          <a:blip r:embed="rId2"/>
          <a:srcRect t="6544" r="2339" b="6542"/>
          <a:stretch/>
        </p:blipFill>
        <p:spPr>
          <a:xfrm>
            <a:off x="6186172" y="2557991"/>
            <a:ext cx="4984852" cy="3317875"/>
          </a:xfrm>
          <a:prstGeom prst="rect">
            <a:avLst/>
          </a:prstGeom>
        </p:spPr>
      </p:pic>
      <p:pic>
        <p:nvPicPr>
          <p:cNvPr id="5" name="Content Placeholder 4" descr="A group of people in a room&#10;&#10;Description automatically generated with medium confidence">
            <a:extLst>
              <a:ext uri="{FF2B5EF4-FFF2-40B4-BE49-F238E27FC236}">
                <a16:creationId xmlns:a16="http://schemas.microsoft.com/office/drawing/2014/main" id="{6B3DF9F4-4307-4FB3-999A-5FACE101FCD9}"/>
              </a:ext>
            </a:extLst>
          </p:cNvPr>
          <p:cNvPicPr>
            <a:picLocks noGrp="1" noChangeAspect="1"/>
          </p:cNvPicPr>
          <p:nvPr>
            <p:ph idx="1"/>
          </p:nvPr>
        </p:nvPicPr>
        <p:blipFill>
          <a:blip r:embed="rId3"/>
          <a:stretch>
            <a:fillRect/>
          </a:stretch>
        </p:blipFill>
        <p:spPr>
          <a:xfrm>
            <a:off x="1020978" y="2557992"/>
            <a:ext cx="4984852" cy="3317875"/>
          </a:xfrm>
        </p:spPr>
      </p:pic>
    </p:spTree>
    <p:extLst>
      <p:ext uri="{BB962C8B-B14F-4D97-AF65-F5344CB8AC3E}">
        <p14:creationId xmlns:p14="http://schemas.microsoft.com/office/powerpoint/2010/main" val="1473465604"/>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Web254A</Template>
  <TotalTime>661</TotalTime>
  <Words>2833</Words>
  <Application>Microsoft Office PowerPoint</Application>
  <PresentationFormat>Widescreen</PresentationFormat>
  <Paragraphs>193</Paragraphs>
  <Slides>33</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Garamond</vt:lpstr>
      <vt:lpstr>Organic</vt:lpstr>
      <vt:lpstr>Organic Named Reactions and Social Challenges</vt:lpstr>
      <vt:lpstr>Aims of this work</vt:lpstr>
      <vt:lpstr>Contents</vt:lpstr>
      <vt:lpstr>Case Studies</vt:lpstr>
      <vt:lpstr>Background Knowledge of Named Reactions</vt:lpstr>
      <vt:lpstr>An Example: the Wittig Reaction</vt:lpstr>
      <vt:lpstr>An Example: The Diels-Alder</vt:lpstr>
      <vt:lpstr>Women’s Education in the late 19th and early 20th Century</vt:lpstr>
      <vt:lpstr>Women at the Pasteur Institute (France) in 1919 and 1912</vt:lpstr>
      <vt:lpstr>Women as Researchers and Academics in Man’s World</vt:lpstr>
      <vt:lpstr>Martha Annie Whiteley</vt:lpstr>
      <vt:lpstr>Pictures of Dr Whiteley</vt:lpstr>
      <vt:lpstr>Martha Annie Whiteley</vt:lpstr>
      <vt:lpstr>The 1909 Letter to The Chemical Society</vt:lpstr>
      <vt:lpstr>PowerPoint Presentation</vt:lpstr>
      <vt:lpstr>Irma Goldberg</vt:lpstr>
      <vt:lpstr>PowerPoint Presentation</vt:lpstr>
      <vt:lpstr>PowerPoint Presentation</vt:lpstr>
      <vt:lpstr>PowerPoint Presentation</vt:lpstr>
      <vt:lpstr>The Great War and Social Changes</vt:lpstr>
      <vt:lpstr>PowerPoint Presentation</vt:lpstr>
      <vt:lpstr>Gertrude Maud Robinson </vt:lpstr>
      <vt:lpstr>PowerPoint Presentation</vt:lpstr>
      <vt:lpstr>PowerPoint Presentation</vt:lpstr>
      <vt:lpstr>Studies on plant pigments and other research topics</vt:lpstr>
      <vt:lpstr>Edith Hilda Ingold</vt:lpstr>
      <vt:lpstr>PowerPoint Presentation</vt:lpstr>
      <vt:lpstr>Conclusion</vt:lpstr>
      <vt:lpstr>Works cited</vt:lpstr>
      <vt:lpstr>Works cited</vt:lpstr>
      <vt:lpstr>Works cited</vt:lpstr>
      <vt:lpstr>Works cited</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Sara Borghi</dc:creator>
  <cp:lastModifiedBy>Sara Borghi</cp:lastModifiedBy>
  <cp:revision>32</cp:revision>
  <dcterms:created xsi:type="dcterms:W3CDTF">2021-08-22T09:28:39Z</dcterms:created>
  <dcterms:modified xsi:type="dcterms:W3CDTF">2021-08-24T13:23:09Z</dcterms:modified>
</cp:coreProperties>
</file>